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3"/>
  </p:notesMasterIdLst>
  <p:sldIdLst>
    <p:sldId id="401" r:id="rId3"/>
    <p:sldId id="419" r:id="rId4"/>
    <p:sldId id="425" r:id="rId5"/>
    <p:sldId id="424" r:id="rId6"/>
    <p:sldId id="426" r:id="rId7"/>
    <p:sldId id="427" r:id="rId8"/>
    <p:sldId id="428" r:id="rId9"/>
    <p:sldId id="429" r:id="rId10"/>
    <p:sldId id="412" r:id="rId11"/>
    <p:sldId id="407" r:id="rId12"/>
    <p:sldId id="408" r:id="rId13"/>
    <p:sldId id="409" r:id="rId14"/>
    <p:sldId id="417" r:id="rId15"/>
    <p:sldId id="410" r:id="rId16"/>
    <p:sldId id="413" r:id="rId17"/>
    <p:sldId id="411" r:id="rId18"/>
    <p:sldId id="414" r:id="rId19"/>
    <p:sldId id="415" r:id="rId20"/>
    <p:sldId id="422" r:id="rId21"/>
    <p:sldId id="430" r:id="rId22"/>
    <p:sldId id="432" r:id="rId23"/>
    <p:sldId id="431" r:id="rId24"/>
    <p:sldId id="433" r:id="rId25"/>
    <p:sldId id="434" r:id="rId26"/>
    <p:sldId id="435" r:id="rId27"/>
    <p:sldId id="436" r:id="rId28"/>
    <p:sldId id="437" r:id="rId29"/>
    <p:sldId id="420" r:id="rId30"/>
    <p:sldId id="416" r:id="rId31"/>
    <p:sldId id="40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joleta Sulciene (VISU) | VIA" initials="VS(|V"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5DC342-8BB6-D3FD-9C7C-443574A313F0}" v="294" dt="2021-09-05T14:10:05.204"/>
    <p1510:client id="{E402C577-BC9C-BFFD-73AD-B0EED887B59B}" v="89" dt="2021-09-06T20:11:54.3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1090"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5/10/relationships/revisionInfo" Target="revisionInfo.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3D0532-D41D-4C98-882E-2A4D150D946C}" type="datetimeFigureOut">
              <a:rPr lang="en-US" smtClean="0"/>
              <a:t>9/7/2021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BEC9D0-1941-41D6-A106-DB534AC886F9}" type="slidenum">
              <a:rPr lang="en-US" smtClean="0"/>
              <a:t>‹#›</a:t>
            </a:fld>
            <a:endParaRPr lang="en-US"/>
          </a:p>
        </p:txBody>
      </p:sp>
    </p:spTree>
    <p:extLst>
      <p:ext uri="{BB962C8B-B14F-4D97-AF65-F5344CB8AC3E}">
        <p14:creationId xmlns:p14="http://schemas.microsoft.com/office/powerpoint/2010/main" val="3175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065623" cy="2387600"/>
          </a:xfrm>
        </p:spPr>
        <p:txBody>
          <a:bodyPr anchor="b">
            <a:normAutofit/>
          </a:bodyPr>
          <a:lstStyle>
            <a:lvl1pPr algn="ctr" defTabSz="914400" rtl="0" eaLnBrk="1" latinLnBrk="0" hangingPunct="1">
              <a:lnSpc>
                <a:spcPct val="90000"/>
              </a:lnSpc>
              <a:spcBef>
                <a:spcPct val="0"/>
              </a:spcBef>
              <a:buNone/>
              <a:defRPr lang="en-US" sz="4000" b="1" kern="1200" dirty="0">
                <a:solidFill>
                  <a:srgbClr val="002060"/>
                </a:solidFill>
                <a:latin typeface="+mn-lt"/>
                <a:ea typeface="+mj-ea"/>
                <a:cs typeface="+mj-cs"/>
              </a:defRPr>
            </a:lvl1pPr>
          </a:lstStyle>
          <a:p>
            <a:r>
              <a:rPr lang="en-US"/>
              <a:t>Click to edit Master title style</a:t>
            </a:r>
          </a:p>
        </p:txBody>
      </p:sp>
      <p:sp>
        <p:nvSpPr>
          <p:cNvPr id="3" name="Subtitle 2"/>
          <p:cNvSpPr>
            <a:spLocks noGrp="1"/>
          </p:cNvSpPr>
          <p:nvPr>
            <p:ph type="subTitle" idx="1"/>
          </p:nvPr>
        </p:nvSpPr>
        <p:spPr>
          <a:xfrm>
            <a:off x="1524000" y="3602038"/>
            <a:ext cx="9065623" cy="1382674"/>
          </a:xfrm>
        </p:spPr>
        <p:txBody>
          <a:bodyPr/>
          <a:lstStyle>
            <a:lvl1pPr marL="0" indent="0" algn="ctr">
              <a:buNone/>
              <a:defRPr lang="en-US" sz="3200" b="1" kern="1200" smtClean="0">
                <a:solidFill>
                  <a:schemeClr val="bg1">
                    <a:lumMod val="50000"/>
                  </a:schemeClr>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7FA11D3A-E047-452A-B3EE-542B238B13C8}" type="slidenum">
              <a:rPr lang="en-US" smtClean="0"/>
              <a:t>‹#›</a:t>
            </a:fld>
            <a:endParaRPr lang="en-US"/>
          </a:p>
        </p:txBody>
      </p:sp>
      <p:pic>
        <p:nvPicPr>
          <p:cNvPr id="7" name="Picture 6" descr="U:\02.Veikla\07.Renginiai\Renginiu bylos\2015\5R78 KA2 Start-up\002 Papildomos medziagos rengimas\PRAKTINIS VADOVAS DOTACIJU GAVEJAMS\Praktinio vadovo priedai\17 priedas. EU veliava_funded.jpg"/>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450195" y="157712"/>
            <a:ext cx="3418257" cy="820877"/>
          </a:xfrm>
          <a:prstGeom prst="rect">
            <a:avLst/>
          </a:prstGeom>
          <a:noFill/>
          <a:ln>
            <a:noFill/>
          </a:ln>
        </p:spPr>
      </p:pic>
      <p:pic>
        <p:nvPicPr>
          <p:cNvPr id="8" name="Picture 7"/>
          <p:cNvPicPr/>
          <p:nvPr userDrawn="1"/>
        </p:nvPicPr>
        <p:blipFill>
          <a:blip r:embed="rId3"/>
          <a:stretch>
            <a:fillRect/>
          </a:stretch>
        </p:blipFill>
        <p:spPr>
          <a:xfrm>
            <a:off x="10652393" y="12584"/>
            <a:ext cx="1390429" cy="1205578"/>
          </a:xfrm>
          <a:prstGeom prst="rect">
            <a:avLst/>
          </a:prstGeom>
        </p:spPr>
      </p:pic>
      <p:pic>
        <p:nvPicPr>
          <p:cNvPr id="9" name="Picture 1" descr="IMG_256"/>
          <p:cNvPicPr>
            <a:picLocks noChangeAspect="1"/>
          </p:cNvPicPr>
          <p:nvPr userDrawn="1"/>
        </p:nvPicPr>
        <p:blipFill>
          <a:blip r:embed="rId4"/>
          <a:stretch>
            <a:fillRect/>
          </a:stretch>
        </p:blipFill>
        <p:spPr>
          <a:xfrm>
            <a:off x="8478151" y="5897342"/>
            <a:ext cx="906133" cy="768887"/>
          </a:xfrm>
          <a:prstGeom prst="rect">
            <a:avLst/>
          </a:prstGeom>
          <a:noFill/>
          <a:ln w="9525">
            <a:noFill/>
          </a:ln>
        </p:spPr>
      </p:pic>
      <p:pic>
        <p:nvPicPr>
          <p:cNvPr id="10" name="Picture 11" descr="https://www.pk.edu.pl/templates/pk18-tpl/images/PK/PK_en.png"/>
          <p:cNvPicPr>
            <a:picLocks noChangeAspect="1" noChangeArrowheads="1"/>
          </p:cNvPicPr>
          <p:nvPr userDrawn="1"/>
        </p:nvPicPr>
        <p:blipFill>
          <a:blip r:embed="rId5"/>
          <a:srcRect/>
          <a:stretch>
            <a:fillRect/>
          </a:stretch>
        </p:blipFill>
        <p:spPr bwMode="auto">
          <a:xfrm>
            <a:off x="6391564" y="5980859"/>
            <a:ext cx="1859620" cy="502600"/>
          </a:xfrm>
          <a:prstGeom prst="rect">
            <a:avLst/>
          </a:prstGeom>
          <a:noFill/>
        </p:spPr>
      </p:pic>
      <p:pic>
        <p:nvPicPr>
          <p:cNvPr id="11" name="Picture 13" descr="HAMK, Hämeen ammattikorkeakoulu"/>
          <p:cNvPicPr>
            <a:picLocks noChangeAspect="1" noChangeArrowheads="1"/>
          </p:cNvPicPr>
          <p:nvPr userDrawn="1"/>
        </p:nvPicPr>
        <p:blipFill>
          <a:blip r:embed="rId6"/>
          <a:srcRect/>
          <a:stretch>
            <a:fillRect/>
          </a:stretch>
        </p:blipFill>
        <p:spPr bwMode="auto">
          <a:xfrm>
            <a:off x="9514937" y="5910660"/>
            <a:ext cx="1771545" cy="572799"/>
          </a:xfrm>
          <a:prstGeom prst="rect">
            <a:avLst/>
          </a:prstGeom>
          <a:noFill/>
        </p:spPr>
      </p:pic>
      <p:pic>
        <p:nvPicPr>
          <p:cNvPr id="12" name="Picture 2"/>
          <p:cNvPicPr>
            <a:picLocks noChangeAspect="1" noChangeArrowheads="1"/>
          </p:cNvPicPr>
          <p:nvPr userDrawn="1"/>
        </p:nvPicPr>
        <p:blipFill>
          <a:blip r:embed="rId7"/>
          <a:srcRect/>
          <a:stretch>
            <a:fillRect/>
          </a:stretch>
        </p:blipFill>
        <p:spPr bwMode="auto">
          <a:xfrm>
            <a:off x="1308094" y="5774204"/>
            <a:ext cx="1484585" cy="612475"/>
          </a:xfrm>
          <a:prstGeom prst="rect">
            <a:avLst/>
          </a:prstGeom>
          <a:noFill/>
          <a:ln w="9525">
            <a:noFill/>
            <a:miter lim="800000"/>
            <a:headEnd/>
            <a:tailEnd/>
          </a:ln>
          <a:effectLst/>
        </p:spPr>
      </p:pic>
      <p:pic>
        <p:nvPicPr>
          <p:cNvPr id="13" name="Picture 4" descr="https://www.kvk.lt/Theme/cpartner/assets/img/logo.png"/>
          <p:cNvPicPr>
            <a:picLocks noChangeAspect="1" noChangeArrowheads="1"/>
          </p:cNvPicPr>
          <p:nvPr userDrawn="1"/>
        </p:nvPicPr>
        <p:blipFill>
          <a:blip r:embed="rId8"/>
          <a:srcRect/>
          <a:stretch>
            <a:fillRect/>
          </a:stretch>
        </p:blipFill>
        <p:spPr bwMode="auto">
          <a:xfrm>
            <a:off x="3019646" y="5793825"/>
            <a:ext cx="1418724" cy="719496"/>
          </a:xfrm>
          <a:prstGeom prst="rect">
            <a:avLst/>
          </a:prstGeom>
          <a:noFill/>
        </p:spPr>
      </p:pic>
      <p:pic>
        <p:nvPicPr>
          <p:cNvPr id="14" name="Picture 9"/>
          <p:cNvPicPr>
            <a:picLocks noChangeAspect="1" noChangeArrowheads="1"/>
          </p:cNvPicPr>
          <p:nvPr userDrawn="1"/>
        </p:nvPicPr>
        <p:blipFill>
          <a:blip r:embed="rId9"/>
          <a:srcRect/>
          <a:stretch>
            <a:fillRect/>
          </a:stretch>
        </p:blipFill>
        <p:spPr bwMode="auto">
          <a:xfrm>
            <a:off x="4786290" y="5897342"/>
            <a:ext cx="1026632" cy="615979"/>
          </a:xfrm>
          <a:prstGeom prst="rect">
            <a:avLst/>
          </a:prstGeom>
          <a:noFill/>
          <a:ln w="9525">
            <a:noFill/>
            <a:miter lim="800000"/>
            <a:headEnd/>
            <a:tailEnd/>
          </a:ln>
          <a:effectLst/>
        </p:spPr>
      </p:pic>
      <p:sp>
        <p:nvSpPr>
          <p:cNvPr id="15" name="Rectangle 14"/>
          <p:cNvSpPr/>
          <p:nvPr userDrawn="1"/>
        </p:nvSpPr>
        <p:spPr>
          <a:xfrm>
            <a:off x="4628718" y="5112810"/>
            <a:ext cx="2821349" cy="258532"/>
          </a:xfrm>
          <a:prstGeom prst="rect">
            <a:avLst/>
          </a:prstGeom>
        </p:spPr>
        <p:txBody>
          <a:bodyPr wrap="none">
            <a:spAutoFit/>
          </a:bodyPr>
          <a:lstStyle/>
          <a:p>
            <a:pPr marL="0" indent="0" algn="ctr" defTabSz="914400" rtl="0" eaLnBrk="1" latinLnBrk="0" hangingPunct="1">
              <a:lnSpc>
                <a:spcPct val="90000"/>
              </a:lnSpc>
              <a:spcBef>
                <a:spcPts val="1000"/>
              </a:spcBef>
              <a:buFont typeface="Arial" panose="020B0604020202020204" pitchFamily="34" charset="0"/>
              <a:buNone/>
              <a:defRPr sz="2000" b="1">
                <a:solidFill>
                  <a:srgbClr val="535353"/>
                </a:solidFill>
                <a:latin typeface="+mn-lt"/>
                <a:ea typeface="+mn-ea"/>
                <a:cs typeface="+mn-cs"/>
                <a:sym typeface="Calibri"/>
              </a:defRPr>
            </a:pPr>
            <a:r>
              <a:rPr lang="en-US" sz="1200" b="1" kern="1200">
                <a:solidFill>
                  <a:srgbClr val="535353"/>
                </a:solidFill>
                <a:latin typeface="+mn-lt"/>
                <a:ea typeface="+mn-ea"/>
                <a:cs typeface="+mn-cs"/>
              </a:rPr>
              <a:t>Project code: 2020-1-LV01-KA203-077513</a:t>
            </a:r>
          </a:p>
        </p:txBody>
      </p:sp>
    </p:spTree>
    <p:extLst>
      <p:ext uri="{BB962C8B-B14F-4D97-AF65-F5344CB8AC3E}">
        <p14:creationId xmlns:p14="http://schemas.microsoft.com/office/powerpoint/2010/main" val="3831634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a:xfrm>
            <a:off x="839788" y="1113692"/>
            <a:ext cx="10515600" cy="576996"/>
          </a:xfrm>
        </p:spPr>
        <p:txBody>
          <a:bodyPr/>
          <a:lstStyle/>
          <a:p>
            <a:r>
              <a:rPr lang="lt-LT"/>
              <a:t>Spustelėję redag. ruoš. pavad. stilių</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Spustelėję redag. ruoš. teksto stilių</a:t>
            </a:r>
          </a:p>
        </p:txBody>
      </p:sp>
      <p:sp>
        <p:nvSpPr>
          <p:cNvPr id="4" name="Content Placeholder 3"/>
          <p:cNvSpPr>
            <a:spLocks noGrp="1"/>
          </p:cNvSpPr>
          <p:nvPr>
            <p:ph sz="half" idx="2"/>
          </p:nvPr>
        </p:nvSpPr>
        <p:spPr>
          <a:xfrm>
            <a:off x="839789" y="2505075"/>
            <a:ext cx="5157787" cy="3036888"/>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Spustelėję redag. ruoš. teksto stilių</a:t>
            </a:r>
          </a:p>
        </p:txBody>
      </p:sp>
      <p:sp>
        <p:nvSpPr>
          <p:cNvPr id="6" name="Content Placeholder 5"/>
          <p:cNvSpPr>
            <a:spLocks noGrp="1"/>
          </p:cNvSpPr>
          <p:nvPr>
            <p:ph sz="quarter" idx="4"/>
          </p:nvPr>
        </p:nvSpPr>
        <p:spPr>
          <a:xfrm>
            <a:off x="6172203" y="2505075"/>
            <a:ext cx="5183188" cy="3036888"/>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Tree>
    <p:extLst>
      <p:ext uri="{BB962C8B-B14F-4D97-AF65-F5344CB8AC3E}">
        <p14:creationId xmlns:p14="http://schemas.microsoft.com/office/powerpoint/2010/main" val="393885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a:xfrm>
            <a:off x="838200" y="1277843"/>
            <a:ext cx="10515600" cy="656493"/>
          </a:xfrm>
        </p:spPr>
        <p:txBody>
          <a:bodyPr/>
          <a:lstStyle/>
          <a:p>
            <a:r>
              <a:rPr lang="lt-LT"/>
              <a:t>Spustelėję redag. ruoš. pavad. stilių</a:t>
            </a:r>
          </a:p>
        </p:txBody>
      </p:sp>
    </p:spTree>
    <p:extLst>
      <p:ext uri="{BB962C8B-B14F-4D97-AF65-F5344CB8AC3E}">
        <p14:creationId xmlns:p14="http://schemas.microsoft.com/office/powerpoint/2010/main" val="213685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uščia">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45503" y="2297722"/>
            <a:ext cx="3539212" cy="2579077"/>
          </a:xfrm>
        </p:spPr>
        <p:txBody>
          <a:bodyPr/>
          <a:lstStyle/>
          <a:p>
            <a:r>
              <a:rPr lang="lt-LT"/>
              <a:t>Spustelėkite piktogr. norėdami įtraukti pav.</a:t>
            </a:r>
          </a:p>
        </p:txBody>
      </p:sp>
      <p:sp>
        <p:nvSpPr>
          <p:cNvPr id="4" name="Picture Placeholder 2"/>
          <p:cNvSpPr>
            <a:spLocks noGrp="1"/>
          </p:cNvSpPr>
          <p:nvPr>
            <p:ph type="pic" sz="quarter" idx="11"/>
          </p:nvPr>
        </p:nvSpPr>
        <p:spPr>
          <a:xfrm>
            <a:off x="4361715" y="2297722"/>
            <a:ext cx="3539212" cy="2579077"/>
          </a:xfrm>
        </p:spPr>
        <p:txBody>
          <a:bodyPr/>
          <a:lstStyle/>
          <a:p>
            <a:r>
              <a:rPr lang="lt-LT"/>
              <a:t>Spustelėkite piktogr. norėdami įtraukti pav.</a:t>
            </a:r>
          </a:p>
        </p:txBody>
      </p:sp>
      <p:sp>
        <p:nvSpPr>
          <p:cNvPr id="5" name="Picture Placeholder 2"/>
          <p:cNvSpPr>
            <a:spLocks noGrp="1"/>
          </p:cNvSpPr>
          <p:nvPr>
            <p:ph type="pic" sz="quarter" idx="12"/>
          </p:nvPr>
        </p:nvSpPr>
        <p:spPr>
          <a:xfrm>
            <a:off x="8077931" y="2297722"/>
            <a:ext cx="3539212" cy="2579077"/>
          </a:xfrm>
        </p:spPr>
        <p:txBody>
          <a:bodyPr/>
          <a:lstStyle/>
          <a:p>
            <a:r>
              <a:rPr lang="lt-LT"/>
              <a:t>Spustelėkite piktogr. norėdami įtraukti pav.</a:t>
            </a:r>
          </a:p>
        </p:txBody>
      </p:sp>
    </p:spTree>
    <p:extLst>
      <p:ext uri="{BB962C8B-B14F-4D97-AF65-F5344CB8AC3E}">
        <p14:creationId xmlns:p14="http://schemas.microsoft.com/office/powerpoint/2010/main" val="4167359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839788" y="1746738"/>
            <a:ext cx="3932237" cy="750278"/>
          </a:xfrm>
        </p:spPr>
        <p:txBody>
          <a:bodyPr anchor="b">
            <a:normAutofit/>
          </a:bodyPr>
          <a:lstStyle>
            <a:lvl1pPr>
              <a:defRPr sz="2400"/>
            </a:lvl1pPr>
          </a:lstStyle>
          <a:p>
            <a:r>
              <a:rPr lang="lt-LT"/>
              <a:t>Spustelėję redag. ruoš. pavad. stilių</a:t>
            </a:r>
            <a:endParaRPr lang="lt-LT" dirty="0"/>
          </a:p>
        </p:txBody>
      </p:sp>
      <p:sp>
        <p:nvSpPr>
          <p:cNvPr id="3" name="Content Placeholder 2"/>
          <p:cNvSpPr>
            <a:spLocks noGrp="1"/>
          </p:cNvSpPr>
          <p:nvPr>
            <p:ph idx="1"/>
          </p:nvPr>
        </p:nvSpPr>
        <p:spPr>
          <a:xfrm>
            <a:off x="5183188" y="1746738"/>
            <a:ext cx="6172200" cy="381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lt-LT" dirty="0"/>
          </a:p>
        </p:txBody>
      </p:sp>
      <p:sp>
        <p:nvSpPr>
          <p:cNvPr id="4" name="Text Placeholder 3"/>
          <p:cNvSpPr>
            <a:spLocks noGrp="1"/>
          </p:cNvSpPr>
          <p:nvPr>
            <p:ph type="body" sz="half" idx="2"/>
          </p:nvPr>
        </p:nvSpPr>
        <p:spPr>
          <a:xfrm>
            <a:off x="839788" y="2590800"/>
            <a:ext cx="3932237" cy="2965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Spustelėję redag. ruoš. teksto stilių</a:t>
            </a:r>
          </a:p>
        </p:txBody>
      </p:sp>
    </p:spTree>
    <p:extLst>
      <p:ext uri="{BB962C8B-B14F-4D97-AF65-F5344CB8AC3E}">
        <p14:creationId xmlns:p14="http://schemas.microsoft.com/office/powerpoint/2010/main" val="3345202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839788" y="1254368"/>
            <a:ext cx="3932237" cy="1008186"/>
          </a:xfrm>
        </p:spPr>
        <p:txBody>
          <a:bodyPr anchor="b"/>
          <a:lstStyle>
            <a:lvl1pPr>
              <a:defRPr sz="3200"/>
            </a:lvl1pPr>
          </a:lstStyle>
          <a:p>
            <a:r>
              <a:rPr lang="lt-LT"/>
              <a:t>Spustelėję redag. ruoš. pavad. stilių</a:t>
            </a:r>
            <a:endParaRPr lang="lt-LT" dirty="0"/>
          </a:p>
        </p:txBody>
      </p:sp>
      <p:sp>
        <p:nvSpPr>
          <p:cNvPr id="3" name="Picture Placeholder 2"/>
          <p:cNvSpPr>
            <a:spLocks noGrp="1"/>
          </p:cNvSpPr>
          <p:nvPr>
            <p:ph type="pic" idx="1"/>
          </p:nvPr>
        </p:nvSpPr>
        <p:spPr>
          <a:xfrm>
            <a:off x="5040924" y="1"/>
            <a:ext cx="715107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t-LT"/>
              <a:t>Spustelėkite piktogr. norėdami įtraukti pav.</a:t>
            </a:r>
          </a:p>
        </p:txBody>
      </p:sp>
      <p:sp>
        <p:nvSpPr>
          <p:cNvPr id="4" name="Text Placeholder 3"/>
          <p:cNvSpPr>
            <a:spLocks noGrp="1"/>
          </p:cNvSpPr>
          <p:nvPr>
            <p:ph type="body" sz="half" idx="2"/>
          </p:nvPr>
        </p:nvSpPr>
        <p:spPr>
          <a:xfrm>
            <a:off x="839788" y="2379785"/>
            <a:ext cx="3932237" cy="322384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Spustelėję redag. ruoš. teksto stilių</a:t>
            </a:r>
          </a:p>
        </p:txBody>
      </p:sp>
    </p:spTree>
    <p:extLst>
      <p:ext uri="{BB962C8B-B14F-4D97-AF65-F5344CB8AC3E}">
        <p14:creationId xmlns:p14="http://schemas.microsoft.com/office/powerpoint/2010/main" val="2635388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FA11D3A-E047-452A-B3EE-542B238B13C8}" type="slidenum">
              <a:rPr lang="en-US" smtClean="0"/>
              <a:t>‹#›</a:t>
            </a:fld>
            <a:endParaRPr lang="en-US"/>
          </a:p>
        </p:txBody>
      </p:sp>
    </p:spTree>
    <p:extLst>
      <p:ext uri="{BB962C8B-B14F-4D97-AF65-F5344CB8AC3E}">
        <p14:creationId xmlns:p14="http://schemas.microsoft.com/office/powerpoint/2010/main" val="2085155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lang="en-US" sz="4000" b="1" kern="1200" dirty="0" smtClean="0">
                <a:solidFill>
                  <a:srgbClr val="002060"/>
                </a:solidFill>
                <a:latin typeface="+mn-lt"/>
                <a:ea typeface="+mj-ea"/>
                <a:cs typeface="+mj-cs"/>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lang="en-US" sz="3200" b="1" kern="1200" smtClean="0">
                <a:solidFill>
                  <a:schemeClr val="bg1">
                    <a:lumMod val="50000"/>
                  </a:schemeClr>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7FA11D3A-E047-452A-B3EE-542B238B13C8}" type="slidenum">
              <a:rPr lang="en-US" smtClean="0"/>
              <a:t>‹#›</a:t>
            </a:fld>
            <a:endParaRPr lang="en-US"/>
          </a:p>
        </p:txBody>
      </p:sp>
    </p:spTree>
    <p:extLst>
      <p:ext uri="{BB962C8B-B14F-4D97-AF65-F5344CB8AC3E}">
        <p14:creationId xmlns:p14="http://schemas.microsoft.com/office/powerpoint/2010/main" val="2947675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9_Las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FA11D3A-E047-452A-B3EE-542B238B13C8}" type="slidenum">
              <a:rPr lang="en-US" smtClean="0"/>
              <a:t>‹#›</a:t>
            </a:fld>
            <a:endParaRPr lang="en-US"/>
          </a:p>
        </p:txBody>
      </p:sp>
      <p:pic>
        <p:nvPicPr>
          <p:cNvPr id="9" name="Picture 1" descr="IMG_256"/>
          <p:cNvPicPr>
            <a:picLocks noChangeAspect="1"/>
          </p:cNvPicPr>
          <p:nvPr userDrawn="1"/>
        </p:nvPicPr>
        <p:blipFill>
          <a:blip r:embed="rId2"/>
          <a:stretch>
            <a:fillRect/>
          </a:stretch>
        </p:blipFill>
        <p:spPr>
          <a:xfrm>
            <a:off x="8478151" y="5897342"/>
            <a:ext cx="906133" cy="768887"/>
          </a:xfrm>
          <a:prstGeom prst="rect">
            <a:avLst/>
          </a:prstGeom>
          <a:noFill/>
          <a:ln w="9525">
            <a:noFill/>
          </a:ln>
        </p:spPr>
      </p:pic>
      <p:pic>
        <p:nvPicPr>
          <p:cNvPr id="10" name="Picture 11" descr="https://www.pk.edu.pl/templates/pk18-tpl/images/PK/PK_en.png"/>
          <p:cNvPicPr>
            <a:picLocks noChangeAspect="1" noChangeArrowheads="1"/>
          </p:cNvPicPr>
          <p:nvPr userDrawn="1"/>
        </p:nvPicPr>
        <p:blipFill>
          <a:blip r:embed="rId3"/>
          <a:srcRect/>
          <a:stretch>
            <a:fillRect/>
          </a:stretch>
        </p:blipFill>
        <p:spPr bwMode="auto">
          <a:xfrm>
            <a:off x="6391564" y="5980859"/>
            <a:ext cx="1859620" cy="502600"/>
          </a:xfrm>
          <a:prstGeom prst="rect">
            <a:avLst/>
          </a:prstGeom>
          <a:noFill/>
        </p:spPr>
      </p:pic>
      <p:pic>
        <p:nvPicPr>
          <p:cNvPr id="11" name="Picture 13" descr="HAMK, Hämeen ammattikorkeakoulu"/>
          <p:cNvPicPr>
            <a:picLocks noChangeAspect="1" noChangeArrowheads="1"/>
          </p:cNvPicPr>
          <p:nvPr userDrawn="1"/>
        </p:nvPicPr>
        <p:blipFill>
          <a:blip r:embed="rId4"/>
          <a:srcRect/>
          <a:stretch>
            <a:fillRect/>
          </a:stretch>
        </p:blipFill>
        <p:spPr bwMode="auto">
          <a:xfrm>
            <a:off x="9514937" y="5910660"/>
            <a:ext cx="1771545" cy="572799"/>
          </a:xfrm>
          <a:prstGeom prst="rect">
            <a:avLst/>
          </a:prstGeom>
          <a:noFill/>
        </p:spPr>
      </p:pic>
      <p:pic>
        <p:nvPicPr>
          <p:cNvPr id="12" name="Picture 2"/>
          <p:cNvPicPr>
            <a:picLocks noChangeAspect="1" noChangeArrowheads="1"/>
          </p:cNvPicPr>
          <p:nvPr userDrawn="1"/>
        </p:nvPicPr>
        <p:blipFill>
          <a:blip r:embed="rId5"/>
          <a:srcRect/>
          <a:stretch>
            <a:fillRect/>
          </a:stretch>
        </p:blipFill>
        <p:spPr bwMode="auto">
          <a:xfrm>
            <a:off x="1308094" y="5774204"/>
            <a:ext cx="1484585" cy="612475"/>
          </a:xfrm>
          <a:prstGeom prst="rect">
            <a:avLst/>
          </a:prstGeom>
          <a:noFill/>
          <a:ln w="9525">
            <a:noFill/>
            <a:miter lim="800000"/>
            <a:headEnd/>
            <a:tailEnd/>
          </a:ln>
          <a:effectLst/>
        </p:spPr>
      </p:pic>
      <p:pic>
        <p:nvPicPr>
          <p:cNvPr id="13" name="Picture 4" descr="https://www.kvk.lt/Theme/cpartner/assets/img/logo.png"/>
          <p:cNvPicPr>
            <a:picLocks noChangeAspect="1" noChangeArrowheads="1"/>
          </p:cNvPicPr>
          <p:nvPr userDrawn="1"/>
        </p:nvPicPr>
        <p:blipFill>
          <a:blip r:embed="rId6"/>
          <a:srcRect/>
          <a:stretch>
            <a:fillRect/>
          </a:stretch>
        </p:blipFill>
        <p:spPr bwMode="auto">
          <a:xfrm>
            <a:off x="3019646" y="5793825"/>
            <a:ext cx="1418724" cy="719496"/>
          </a:xfrm>
          <a:prstGeom prst="rect">
            <a:avLst/>
          </a:prstGeom>
          <a:noFill/>
        </p:spPr>
      </p:pic>
      <p:pic>
        <p:nvPicPr>
          <p:cNvPr id="14" name="Picture 9"/>
          <p:cNvPicPr>
            <a:picLocks noChangeAspect="1" noChangeArrowheads="1"/>
          </p:cNvPicPr>
          <p:nvPr userDrawn="1"/>
        </p:nvPicPr>
        <p:blipFill>
          <a:blip r:embed="rId7"/>
          <a:srcRect/>
          <a:stretch>
            <a:fillRect/>
          </a:stretch>
        </p:blipFill>
        <p:spPr bwMode="auto">
          <a:xfrm>
            <a:off x="4786290" y="5897342"/>
            <a:ext cx="1026632" cy="615979"/>
          </a:xfrm>
          <a:prstGeom prst="rect">
            <a:avLst/>
          </a:prstGeom>
          <a:noFill/>
          <a:ln w="9525">
            <a:noFill/>
            <a:miter lim="800000"/>
            <a:headEnd/>
            <a:tailEnd/>
          </a:ln>
          <a:effectLst/>
        </p:spPr>
      </p:pic>
      <p:pic>
        <p:nvPicPr>
          <p:cNvPr id="17" name="Content Placeholder 11" descr="Vaizdo rezultatas pagal uÅ¾klausÄ âthanksâ"/>
          <p:cNvPicPr>
            <a:picLocks/>
          </p:cNvPicPr>
          <p:nvPr userDrawn="1"/>
        </p:nvPicPr>
        <p:blipFill>
          <a:blip r:embed="rId8"/>
          <a:srcRect/>
          <a:stretch>
            <a:fillRect/>
          </a:stretch>
        </p:blipFill>
        <p:spPr bwMode="auto">
          <a:xfrm>
            <a:off x="2557831" y="1099769"/>
            <a:ext cx="6900209" cy="4404317"/>
          </a:xfrm>
          <a:prstGeom prst="rect">
            <a:avLst/>
          </a:prstGeom>
          <a:noFill/>
          <a:ln w="9525">
            <a:noFill/>
            <a:miter lim="800000"/>
            <a:headEnd/>
            <a:tailEnd/>
          </a:ln>
        </p:spPr>
      </p:pic>
    </p:spTree>
    <p:extLst>
      <p:ext uri="{BB962C8B-B14F-4D97-AF65-F5344CB8AC3E}">
        <p14:creationId xmlns:p14="http://schemas.microsoft.com/office/powerpoint/2010/main" val="2238133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Du turiniai">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244"/>
            <a:ext cx="10515600" cy="547444"/>
          </a:xfrm>
        </p:spPr>
        <p:txBody>
          <a:bodyPr/>
          <a:lstStyle/>
          <a:p>
            <a:r>
              <a:rPr lang="lt-LT"/>
              <a:t>Spustelėję redag. ruoš. pavad. stilių</a:t>
            </a:r>
          </a:p>
        </p:txBody>
      </p:sp>
      <p:sp>
        <p:nvSpPr>
          <p:cNvPr id="3" name="Content Placeholder 2"/>
          <p:cNvSpPr>
            <a:spLocks noGrp="1"/>
          </p:cNvSpPr>
          <p:nvPr>
            <p:ph sz="half" idx="1"/>
          </p:nvPr>
        </p:nvSpPr>
        <p:spPr>
          <a:xfrm>
            <a:off x="838200" y="1825625"/>
            <a:ext cx="5181600" cy="3848344"/>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Content Placeholder 3"/>
          <p:cNvSpPr>
            <a:spLocks noGrp="1"/>
          </p:cNvSpPr>
          <p:nvPr>
            <p:ph sz="half" idx="2"/>
          </p:nvPr>
        </p:nvSpPr>
        <p:spPr>
          <a:xfrm>
            <a:off x="6172200" y="1825625"/>
            <a:ext cx="5181600" cy="3848344"/>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Tree>
    <p:extLst>
      <p:ext uri="{BB962C8B-B14F-4D97-AF65-F5344CB8AC3E}">
        <p14:creationId xmlns:p14="http://schemas.microsoft.com/office/powerpoint/2010/main" val="1612586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lt-LT"/>
              <a:t>Spustelėję redag. ruoš. pavad. stilių</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Spustelėję redag. ruoš. paantrš. stilių</a:t>
            </a:r>
          </a:p>
        </p:txBody>
      </p:sp>
    </p:spTree>
    <p:extLst>
      <p:ext uri="{BB962C8B-B14F-4D97-AF65-F5344CB8AC3E}">
        <p14:creationId xmlns:p14="http://schemas.microsoft.com/office/powerpoint/2010/main" val="760618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a:xfrm>
            <a:off x="838200" y="1312989"/>
            <a:ext cx="10515600" cy="811457"/>
          </a:xfrm>
        </p:spPr>
        <p:txBody>
          <a:bodyPr/>
          <a:lstStyle/>
          <a:p>
            <a:r>
              <a:rPr lang="lt-LT"/>
              <a:t>Spustelėję redag. ruoš. pavad. stilių</a:t>
            </a:r>
            <a:endParaRPr lang="lt-LT" dirty="0"/>
          </a:p>
        </p:txBody>
      </p:sp>
      <p:sp>
        <p:nvSpPr>
          <p:cNvPr id="3" name="Content Placeholder 2"/>
          <p:cNvSpPr>
            <a:spLocks noGrp="1"/>
          </p:cNvSpPr>
          <p:nvPr>
            <p:ph idx="1"/>
          </p:nvPr>
        </p:nvSpPr>
        <p:spPr>
          <a:xfrm>
            <a:off x="838200" y="2250831"/>
            <a:ext cx="10515600" cy="3387970"/>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Tree>
    <p:extLst>
      <p:ext uri="{BB962C8B-B14F-4D97-AF65-F5344CB8AC3E}">
        <p14:creationId xmlns:p14="http://schemas.microsoft.com/office/powerpoint/2010/main" val="1455551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831851" y="1289539"/>
            <a:ext cx="10515600" cy="1230924"/>
          </a:xfrm>
        </p:spPr>
        <p:txBody>
          <a:bodyPr anchor="b"/>
          <a:lstStyle>
            <a:lvl1pPr>
              <a:defRPr sz="6000"/>
            </a:lvl1pPr>
          </a:lstStyle>
          <a:p>
            <a:r>
              <a:rPr lang="lt-LT"/>
              <a:t>Spustelėję redag. ruoš. pavad. stilių</a:t>
            </a:r>
            <a:endParaRPr lang="lt-LT" dirty="0"/>
          </a:p>
        </p:txBody>
      </p:sp>
      <p:sp>
        <p:nvSpPr>
          <p:cNvPr id="3" name="Text Placeholder 2"/>
          <p:cNvSpPr>
            <a:spLocks noGrp="1"/>
          </p:cNvSpPr>
          <p:nvPr>
            <p:ph type="body" idx="1"/>
          </p:nvPr>
        </p:nvSpPr>
        <p:spPr>
          <a:xfrm>
            <a:off x="831851" y="2661139"/>
            <a:ext cx="10515600" cy="2989384"/>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Spustelėję redag. ruoš. teksto stilių</a:t>
            </a:r>
          </a:p>
        </p:txBody>
      </p:sp>
    </p:spTree>
    <p:extLst>
      <p:ext uri="{BB962C8B-B14F-4D97-AF65-F5344CB8AC3E}">
        <p14:creationId xmlns:p14="http://schemas.microsoft.com/office/powerpoint/2010/main" val="2705383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244"/>
            <a:ext cx="10515600" cy="547444"/>
          </a:xfrm>
        </p:spPr>
        <p:txBody>
          <a:bodyPr/>
          <a:lstStyle/>
          <a:p>
            <a:r>
              <a:rPr lang="lt-LT"/>
              <a:t>Spustelėję redag. ruoš. pavad. stilių</a:t>
            </a:r>
          </a:p>
        </p:txBody>
      </p:sp>
      <p:sp>
        <p:nvSpPr>
          <p:cNvPr id="3" name="Content Placeholder 2"/>
          <p:cNvSpPr>
            <a:spLocks noGrp="1"/>
          </p:cNvSpPr>
          <p:nvPr>
            <p:ph sz="half" idx="1"/>
          </p:nvPr>
        </p:nvSpPr>
        <p:spPr>
          <a:xfrm>
            <a:off x="838200" y="1825625"/>
            <a:ext cx="5181600" cy="3848344"/>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
        <p:nvSpPr>
          <p:cNvPr id="4" name="Content Placeholder 3"/>
          <p:cNvSpPr>
            <a:spLocks noGrp="1"/>
          </p:cNvSpPr>
          <p:nvPr>
            <p:ph sz="half" idx="2"/>
          </p:nvPr>
        </p:nvSpPr>
        <p:spPr>
          <a:xfrm>
            <a:off x="6172200" y="1825625"/>
            <a:ext cx="5181600" cy="3848344"/>
          </a:xfrm>
        </p:spPr>
        <p:txBody>
          <a:bodyPr/>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p>
        </p:txBody>
      </p:sp>
    </p:spTree>
    <p:extLst>
      <p:ext uri="{BB962C8B-B14F-4D97-AF65-F5344CB8AC3E}">
        <p14:creationId xmlns:p14="http://schemas.microsoft.com/office/powerpoint/2010/main" val="2571868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10.png"/><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00251" y="365125"/>
            <a:ext cx="726295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A11D3A-E047-452A-B3EE-542B238B13C8}" type="slidenum">
              <a:rPr lang="en-US" smtClean="0"/>
              <a:t>‹#›</a:t>
            </a:fld>
            <a:endParaRPr lang="en-US"/>
          </a:p>
        </p:txBody>
      </p:sp>
      <p:pic>
        <p:nvPicPr>
          <p:cNvPr id="7" name="Picture 6" descr="U:\02.Veikla\07.Renginiai\Renginiu bylos\2015\5R78 KA2 Start-up\002 Papildomos medziagos rengimas\PRAKTINIS VADOVAS DOTACIJU GAVEJAMS\Praktinio vadovo priedai\17 priedas. EU veliava_funded.jpg"/>
          <p:cNvPicPr/>
          <p:nvPr userDrawn="1"/>
        </p:nvPicPr>
        <p:blipFill>
          <a:blip r:embed="rId7" cstate="print">
            <a:extLst>
              <a:ext uri="{28A0092B-C50C-407E-A947-70E740481C1C}">
                <a14:useLocalDpi xmlns:a14="http://schemas.microsoft.com/office/drawing/2010/main" val="0"/>
              </a:ext>
            </a:extLst>
          </a:blip>
          <a:srcRect/>
          <a:stretch>
            <a:fillRect/>
          </a:stretch>
        </p:blipFill>
        <p:spPr>
          <a:xfrm>
            <a:off x="838200" y="249810"/>
            <a:ext cx="2151047" cy="479431"/>
          </a:xfrm>
          <a:prstGeom prst="rect">
            <a:avLst/>
          </a:prstGeom>
          <a:noFill/>
          <a:ln>
            <a:noFill/>
          </a:ln>
        </p:spPr>
      </p:pic>
      <p:pic>
        <p:nvPicPr>
          <p:cNvPr id="8" name="Picture 7"/>
          <p:cNvPicPr/>
          <p:nvPr userDrawn="1"/>
        </p:nvPicPr>
        <p:blipFill>
          <a:blip r:embed="rId8"/>
          <a:stretch>
            <a:fillRect/>
          </a:stretch>
        </p:blipFill>
        <p:spPr>
          <a:xfrm>
            <a:off x="10603346" y="230186"/>
            <a:ext cx="874973" cy="704115"/>
          </a:xfrm>
          <a:prstGeom prst="rect">
            <a:avLst/>
          </a:prstGeom>
        </p:spPr>
      </p:pic>
    </p:spTree>
    <p:extLst>
      <p:ext uri="{BB962C8B-B14F-4D97-AF65-F5344CB8AC3E}">
        <p14:creationId xmlns:p14="http://schemas.microsoft.com/office/powerpoint/2010/main" val="3230879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184031"/>
            <a:ext cx="10515600" cy="609600"/>
          </a:xfrm>
          <a:prstGeom prst="rect">
            <a:avLst/>
          </a:prstGeom>
        </p:spPr>
        <p:txBody>
          <a:bodyPr vert="horz" lIns="91440" tIns="45720" rIns="91440" bIns="45720" rtlCol="0" anchor="ctr">
            <a:normAutofit/>
          </a:bodyPr>
          <a:lstStyle/>
          <a:p>
            <a:r>
              <a:rPr lang="lt-LT"/>
              <a:t>Spustelėję redag. ruoš. pavad. stilių</a:t>
            </a:r>
            <a:endParaRPr lang="lt-LT" dirty="0"/>
          </a:p>
        </p:txBody>
      </p:sp>
      <p:sp>
        <p:nvSpPr>
          <p:cNvPr id="3" name="Text Placeholder 2"/>
          <p:cNvSpPr>
            <a:spLocks noGrp="1"/>
          </p:cNvSpPr>
          <p:nvPr>
            <p:ph type="body" idx="1"/>
          </p:nvPr>
        </p:nvSpPr>
        <p:spPr>
          <a:xfrm>
            <a:off x="838200" y="1899139"/>
            <a:ext cx="10515600" cy="3774830"/>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410919099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p:txStyles>
    <p:titleStyle>
      <a:lvl1pPr algn="l" defTabSz="914400" rtl="0" eaLnBrk="1" latinLnBrk="0" hangingPunct="1">
        <a:lnSpc>
          <a:spcPct val="90000"/>
        </a:lnSpc>
        <a:spcBef>
          <a:spcPct val="0"/>
        </a:spcBef>
        <a:buNone/>
        <a:defRPr sz="2400" b="1" kern="1200">
          <a:solidFill>
            <a:schemeClr val="tx1">
              <a:lumMod val="65000"/>
              <a:lumOff val="35000"/>
            </a:schemeClr>
          </a:solidFill>
          <a:latin typeface="Titillium Web" panose="00000500000000000000" pitchFamily="2" charset="-70"/>
          <a:ea typeface="+mj-ea"/>
          <a:cs typeface="+mj-cs"/>
        </a:defRPr>
      </a:lvl1pPr>
    </p:titleStyle>
    <p:bodyStyle>
      <a:lvl1pPr marL="0" indent="0" algn="just" defTabSz="914400" rtl="0" eaLnBrk="1" latinLnBrk="0" hangingPunct="1">
        <a:lnSpc>
          <a:spcPct val="90000"/>
        </a:lnSpc>
        <a:spcBef>
          <a:spcPts val="1000"/>
        </a:spcBef>
        <a:buFont typeface="Arial" panose="020B0604020202020204" pitchFamily="34" charset="0"/>
        <a:buNone/>
        <a:defRPr sz="1600" kern="1200">
          <a:solidFill>
            <a:schemeClr val="tx1">
              <a:lumMod val="65000"/>
              <a:lumOff val="35000"/>
            </a:schemeClr>
          </a:solidFill>
          <a:latin typeface="+mn-lt"/>
          <a:ea typeface="+mn-ea"/>
          <a:cs typeface="+mn-cs"/>
        </a:defRPr>
      </a:lvl1pPr>
      <a:lvl2pPr marL="457200" indent="0" algn="just"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2pPr>
      <a:lvl3pPr marL="914400" indent="0" algn="just"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3pPr>
      <a:lvl4pPr marL="1371600" indent="0" algn="just"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4pPr>
      <a:lvl5pPr marL="1828800" indent="0" algn="just"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multimedia.europarl.europa.eu/en/europe-needs-healthy-forests-to-fight-climate-change_N01-AFPS-201012-FORE_ev"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youtube.com/watch?v=chybTkBYMNE"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EndXW-OnSG0"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youtu.be/O1t-8snBMrA?t=31" TargetMode="Externa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hyperlink" Target="https://onetreeplanted.org/blogs/stories/state-of-the-worlds-forest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europarl.europa.eu/news/lt/headlines/priorities/klimato-kaita/20201015STO89416/tvari-miskininkyste-ep-ragina-kovoti-su-misku-naikinimu"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esa.int/ESA_Multimedia/Videos/2018/07/European_drought"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png"/><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8SX8hr-DpgU" TargetMode="External"/><Relationship Id="rId2" Type="http://schemas.openxmlformats.org/officeDocument/2006/relationships/hyperlink" Target="https://www.youtube.com/watch?v=-cV8qFbTTi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ideo" Target="file:///\\10.0.0.2\Administracija_red$\j.danieliene\Desktop\KVK%20video%20EN%20-%20Copy.mp4"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425677" y="1189703"/>
            <a:ext cx="9173497" cy="1091381"/>
          </a:xfrm>
        </p:spPr>
        <p:txBody>
          <a:bodyPr>
            <a:normAutofit/>
          </a:bodyPr>
          <a:lstStyle/>
          <a:p>
            <a:r>
              <a:rPr lang="lt-LT" sz="4400" err="1"/>
              <a:t>Forestry</a:t>
            </a:r>
            <a:r>
              <a:rPr lang="lt-LT" sz="4400"/>
              <a:t> </a:t>
            </a:r>
            <a:r>
              <a:rPr lang="lt-LT" sz="4400" err="1"/>
              <a:t>and</a:t>
            </a:r>
            <a:r>
              <a:rPr lang="lt-LT" sz="4400"/>
              <a:t> </a:t>
            </a:r>
            <a:r>
              <a:rPr lang="lt-LT" sz="4400" err="1"/>
              <a:t>Sustainable</a:t>
            </a:r>
            <a:r>
              <a:rPr lang="lt-LT" sz="4400"/>
              <a:t> </a:t>
            </a:r>
            <a:r>
              <a:rPr lang="lt-LT" sz="4400" err="1"/>
              <a:t>Aspects</a:t>
            </a:r>
            <a:endParaRPr lang="lt-LT" sz="4400"/>
          </a:p>
        </p:txBody>
      </p:sp>
      <p:sp>
        <p:nvSpPr>
          <p:cNvPr id="9" name="Subtitle 8"/>
          <p:cNvSpPr>
            <a:spLocks noGrp="1"/>
          </p:cNvSpPr>
          <p:nvPr>
            <p:ph type="subTitle" idx="1"/>
          </p:nvPr>
        </p:nvSpPr>
        <p:spPr>
          <a:xfrm>
            <a:off x="1543665" y="2854787"/>
            <a:ext cx="9065623" cy="901136"/>
          </a:xfrm>
        </p:spPr>
        <p:txBody>
          <a:bodyPr>
            <a:normAutofit/>
          </a:bodyPr>
          <a:lstStyle/>
          <a:p>
            <a:pPr>
              <a:defRPr sz="2000" b="1">
                <a:solidFill>
                  <a:srgbClr val="535353"/>
                </a:solidFill>
                <a:latin typeface="+mn-lt"/>
                <a:ea typeface="+mn-ea"/>
                <a:cs typeface="+mn-cs"/>
                <a:sym typeface="Calibri"/>
              </a:defRPr>
            </a:pPr>
            <a:r>
              <a:rPr lang="en-US" sz="2400"/>
              <a:t>Sustainable, High-Performance Building Solutions in Wood (</a:t>
            </a:r>
            <a:r>
              <a:rPr lang="en-US" sz="2400" err="1"/>
              <a:t>HiBiWood</a:t>
            </a:r>
            <a:r>
              <a:rPr lang="en-US" sz="2400"/>
              <a:t>)</a:t>
            </a:r>
          </a:p>
        </p:txBody>
      </p:sp>
      <p:sp>
        <p:nvSpPr>
          <p:cNvPr id="4" name="Rectangle 3"/>
          <p:cNvSpPr/>
          <p:nvPr/>
        </p:nvSpPr>
        <p:spPr>
          <a:xfrm>
            <a:off x="4110182" y="5394932"/>
            <a:ext cx="4082473" cy="276195"/>
          </a:xfrm>
          <a:prstGeom prst="rect">
            <a:avLst/>
          </a:prstGeom>
        </p:spPr>
        <p:txBody>
          <a:bodyPr wrap="none">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1">
                <a:solidFill>
                  <a:srgbClr val="535353"/>
                </a:solidFill>
                <a:latin typeface="+mn-lt"/>
                <a:ea typeface="+mn-ea"/>
                <a:cs typeface="+mn-cs"/>
                <a:sym typeface="Calibri"/>
              </a:defRPr>
            </a:pPr>
            <a:r>
              <a:rPr kumimoji="0" lang="en-US" sz="1050" b="1" i="0" u="none" strike="noStrike" kern="1200" cap="none" spc="0" normalizeH="0" baseline="0" noProof="0">
                <a:ln>
                  <a:noFill/>
                </a:ln>
                <a:solidFill>
                  <a:srgbClr val="535353"/>
                </a:solidFill>
                <a:effectLst/>
                <a:uLnTx/>
                <a:uFillTx/>
                <a:latin typeface="+mn-lt"/>
                <a:ea typeface="+mn-ea"/>
                <a:cs typeface="+mn-cs"/>
                <a:sym typeface="Calibri"/>
              </a:rPr>
              <a:t>Name of presenter, Date and place</a:t>
            </a:r>
          </a:p>
        </p:txBody>
      </p:sp>
      <p:sp>
        <p:nvSpPr>
          <p:cNvPr id="2" name="TextBox 1"/>
          <p:cNvSpPr txBox="1"/>
          <p:nvPr/>
        </p:nvSpPr>
        <p:spPr>
          <a:xfrm>
            <a:off x="2855227" y="4031826"/>
            <a:ext cx="6592382" cy="942694"/>
          </a:xfrm>
          <a:prstGeom prst="rect">
            <a:avLst/>
          </a:prstGeom>
          <a:noFill/>
        </p:spPr>
        <p:txBody>
          <a:bodyPr wrap="none" rtlCol="0">
            <a:spAutoFit/>
          </a:bodyPr>
          <a:lstStyle/>
          <a:p>
            <a:pPr algn="ctr"/>
            <a:r>
              <a:rPr lang="en-GB" b="1" err="1">
                <a:solidFill>
                  <a:srgbClr val="002060"/>
                </a:solidFill>
                <a:ea typeface="Calibri"/>
                <a:cs typeface="Mangal"/>
              </a:rPr>
              <a:t>Dainora</a:t>
            </a:r>
            <a:r>
              <a:rPr lang="en-GB" b="1">
                <a:solidFill>
                  <a:srgbClr val="002060"/>
                </a:solidFill>
                <a:ea typeface="Calibri"/>
                <a:cs typeface="Mangal"/>
              </a:rPr>
              <a:t> </a:t>
            </a:r>
            <a:r>
              <a:rPr lang="en-GB" b="1" err="1">
                <a:solidFill>
                  <a:srgbClr val="002060"/>
                </a:solidFill>
                <a:ea typeface="Calibri"/>
                <a:cs typeface="Mangal"/>
              </a:rPr>
              <a:t>Jankauskienė</a:t>
            </a:r>
            <a:r>
              <a:rPr lang="en-GB" b="1">
                <a:solidFill>
                  <a:srgbClr val="002060"/>
                </a:solidFill>
                <a:ea typeface="Calibri"/>
                <a:cs typeface="Mangal"/>
              </a:rPr>
              <a:t>, </a:t>
            </a:r>
            <a:r>
              <a:rPr lang="en-GB" b="1" err="1">
                <a:solidFill>
                  <a:srgbClr val="002060"/>
                </a:solidFill>
                <a:ea typeface="Calibri"/>
                <a:cs typeface="Mangal"/>
              </a:rPr>
              <a:t>Indrius</a:t>
            </a:r>
            <a:r>
              <a:rPr lang="en-GB" b="1">
                <a:solidFill>
                  <a:srgbClr val="002060"/>
                </a:solidFill>
                <a:ea typeface="Calibri"/>
                <a:cs typeface="Mangal"/>
              </a:rPr>
              <a:t> </a:t>
            </a:r>
            <a:r>
              <a:rPr lang="en-GB" b="1" err="1">
                <a:solidFill>
                  <a:srgbClr val="002060"/>
                </a:solidFill>
                <a:ea typeface="Calibri"/>
                <a:cs typeface="Mangal"/>
              </a:rPr>
              <a:t>Kuklys</a:t>
            </a:r>
            <a:r>
              <a:rPr lang="en-GB" b="1">
                <a:solidFill>
                  <a:srgbClr val="002060"/>
                </a:solidFill>
                <a:ea typeface="Calibri"/>
                <a:cs typeface="Mangal"/>
              </a:rPr>
              <a:t>, Lina </a:t>
            </a:r>
            <a:r>
              <a:rPr lang="en-GB" b="1" err="1">
                <a:solidFill>
                  <a:srgbClr val="002060"/>
                </a:solidFill>
                <a:ea typeface="Calibri"/>
                <a:cs typeface="Mangal"/>
              </a:rPr>
              <a:t>Kuklienė</a:t>
            </a:r>
            <a:r>
              <a:rPr lang="lt-LT" b="1">
                <a:solidFill>
                  <a:srgbClr val="002060"/>
                </a:solidFill>
                <a:ea typeface="Calibri"/>
                <a:cs typeface="Mangal"/>
              </a:rPr>
              <a:t>, Mantas Anužis</a:t>
            </a:r>
          </a:p>
          <a:p>
            <a:pPr lvl="0" algn="ctr">
              <a:lnSpc>
                <a:spcPct val="107000"/>
              </a:lnSpc>
            </a:pPr>
            <a:r>
              <a:rPr lang="en-GB" i="1">
                <a:solidFill>
                  <a:srgbClr val="002060"/>
                </a:solidFill>
                <a:ea typeface="Calibri"/>
                <a:cs typeface="Mangal"/>
              </a:rPr>
              <a:t>Klaipeda State University of Applied Sciences, Lithuania</a:t>
            </a:r>
            <a:endParaRPr lang="lt-LT" sz="1200" i="1">
              <a:solidFill>
                <a:srgbClr val="002060"/>
              </a:solidFill>
              <a:ea typeface="Calibri"/>
              <a:cs typeface="Mangal"/>
            </a:endParaRPr>
          </a:p>
          <a:p>
            <a:pPr algn="ctr"/>
            <a:endParaRPr lang="lt-LT"/>
          </a:p>
        </p:txBody>
      </p:sp>
    </p:spTree>
    <p:extLst>
      <p:ext uri="{BB962C8B-B14F-4D97-AF65-F5344CB8AC3E}">
        <p14:creationId xmlns:p14="http://schemas.microsoft.com/office/powerpoint/2010/main" val="2466599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5399" y="1063214"/>
            <a:ext cx="7262950" cy="1325563"/>
          </a:xfrm>
        </p:spPr>
        <p:txBody>
          <a:bodyPr/>
          <a:lstStyle/>
          <a:p>
            <a:pPr algn="ctr"/>
            <a:r>
              <a:rPr lang="en-US" b="1"/>
              <a:t>Europe Needs Healthy Forests To Fight Climate Change</a:t>
            </a:r>
            <a:endParaRPr lang="lt-LT" b="1"/>
          </a:p>
        </p:txBody>
      </p:sp>
      <p:sp>
        <p:nvSpPr>
          <p:cNvPr id="3" name="Content Placeholder 2"/>
          <p:cNvSpPr>
            <a:spLocks noGrp="1"/>
          </p:cNvSpPr>
          <p:nvPr>
            <p:ph idx="1"/>
          </p:nvPr>
        </p:nvSpPr>
        <p:spPr>
          <a:xfrm>
            <a:off x="914400" y="2979174"/>
            <a:ext cx="4493341" cy="2192593"/>
          </a:xfrm>
        </p:spPr>
        <p:txBody>
          <a:bodyPr/>
          <a:lstStyle/>
          <a:p>
            <a:pPr marL="0" indent="0">
              <a:buNone/>
            </a:pPr>
            <a:r>
              <a:rPr lang="lt-LT">
                <a:hlinkClick r:id="rId2"/>
              </a:rPr>
              <a:t>https://multimedia.europarl.europa.eu/en/europe-needs-healthy-forests-to-fight-climate-change_N01-AFPS-201012-FORE_ev</a:t>
            </a:r>
            <a:endParaRPr lang="lt-LT"/>
          </a:p>
          <a:p>
            <a:pPr marL="0" indent="0">
              <a:buNone/>
            </a:pPr>
            <a:endParaRPr lang="lt-LT"/>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6874" y="2535596"/>
            <a:ext cx="5857875" cy="39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0979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a:xfrm>
            <a:off x="779206" y="1255354"/>
            <a:ext cx="10515600" cy="4351338"/>
          </a:xfrm>
        </p:spPr>
        <p:txBody>
          <a:bodyPr>
            <a:normAutofit lnSpcReduction="10000"/>
          </a:bodyPr>
          <a:lstStyle/>
          <a:p>
            <a:pPr marL="0" indent="0" algn="just">
              <a:buNone/>
            </a:pPr>
            <a:r>
              <a:rPr lang="lt-LT" dirty="0" err="1"/>
              <a:t>October</a:t>
            </a:r>
            <a:r>
              <a:rPr lang="lt-LT" dirty="0"/>
              <a:t> 2020 </a:t>
            </a:r>
            <a:r>
              <a:rPr lang="en-US" dirty="0"/>
              <a:t> the European Commission is taking a step forward in its work against global deforestation. The new multi-stakeholder platform launched today to help protect and restore world’s forests brings together an unprecedented range of stakeholders and expertise: consumer and producer countries, civil society organizations, and industry associations</a:t>
            </a:r>
            <a:r>
              <a:rPr lang="en-US" dirty="0" smtClean="0"/>
              <a:t>.</a:t>
            </a:r>
            <a:endParaRPr lang="lt-LT" dirty="0" smtClean="0"/>
          </a:p>
          <a:p>
            <a:pPr marL="0" indent="0" algn="just">
              <a:buNone/>
            </a:pPr>
            <a:r>
              <a:rPr lang="en-US" dirty="0" smtClean="0"/>
              <a:t> </a:t>
            </a:r>
            <a:r>
              <a:rPr lang="en-US" dirty="0"/>
              <a:t>In addition to being a forum for exchanges, the platform is to serve as a policy-making tool – informing the Commission’s ongoing work on a legislative proposal to </a:t>
            </a:r>
            <a:r>
              <a:rPr lang="en-US" dirty="0" err="1"/>
              <a:t>minimise</a:t>
            </a:r>
            <a:r>
              <a:rPr lang="en-US" dirty="0"/>
              <a:t> the risk that products linked to deforestation be sold in the European market, planned for the second quarter of 2021.</a:t>
            </a:r>
          </a:p>
          <a:p>
            <a:endParaRPr lang="en-US" dirty="0"/>
          </a:p>
          <a:p>
            <a:endParaRPr lang="lt-LT" dirty="0"/>
          </a:p>
        </p:txBody>
      </p:sp>
    </p:spTree>
    <p:extLst>
      <p:ext uri="{BB962C8B-B14F-4D97-AF65-F5344CB8AC3E}">
        <p14:creationId xmlns:p14="http://schemas.microsoft.com/office/powerpoint/2010/main" val="3673523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a:xfrm>
            <a:off x="875070" y="1042219"/>
            <a:ext cx="10478729" cy="5134744"/>
          </a:xfrm>
        </p:spPr>
        <p:txBody>
          <a:bodyPr>
            <a:normAutofit fontScale="70000" lnSpcReduction="20000"/>
          </a:bodyPr>
          <a:lstStyle/>
          <a:p>
            <a:pPr marL="0" indent="0" algn="just">
              <a:lnSpc>
                <a:spcPct val="120000"/>
              </a:lnSpc>
              <a:spcBef>
                <a:spcPts val="0"/>
              </a:spcBef>
              <a:buNone/>
            </a:pPr>
            <a:r>
              <a:rPr lang="en-US" sz="2900" dirty="0">
                <a:solidFill>
                  <a:srgbClr val="404040"/>
                </a:solidFill>
                <a:latin typeface="arial"/>
              </a:rPr>
              <a:t>Commissioner for the Environment, Oceans and Fisheries </a:t>
            </a:r>
            <a:r>
              <a:rPr lang="en-US" sz="2900" b="1" dirty="0" err="1">
                <a:solidFill>
                  <a:srgbClr val="404040"/>
                </a:solidFill>
                <a:latin typeface="arial"/>
              </a:rPr>
              <a:t>Virginijus</a:t>
            </a:r>
            <a:r>
              <a:rPr lang="en-US" sz="2900" b="1" dirty="0">
                <a:solidFill>
                  <a:srgbClr val="404040"/>
                </a:solidFill>
                <a:latin typeface="arial"/>
              </a:rPr>
              <a:t> </a:t>
            </a:r>
            <a:r>
              <a:rPr lang="en-US" sz="2900" b="1" dirty="0" err="1">
                <a:solidFill>
                  <a:srgbClr val="404040"/>
                </a:solidFill>
                <a:latin typeface="arial"/>
              </a:rPr>
              <a:t>Sinkevičius</a:t>
            </a:r>
            <a:r>
              <a:rPr lang="en-US" sz="2900" dirty="0">
                <a:solidFill>
                  <a:srgbClr val="404040"/>
                </a:solidFill>
                <a:latin typeface="arial"/>
              </a:rPr>
              <a:t> said:</a:t>
            </a:r>
          </a:p>
          <a:p>
            <a:pPr marL="0" indent="0" algn="just">
              <a:lnSpc>
                <a:spcPct val="120000"/>
              </a:lnSpc>
              <a:spcBef>
                <a:spcPts val="0"/>
              </a:spcBef>
              <a:buNone/>
            </a:pPr>
            <a:r>
              <a:rPr lang="en-US" sz="2900" i="1" dirty="0">
                <a:solidFill>
                  <a:srgbClr val="404040"/>
                </a:solidFill>
              </a:rPr>
              <a:t>Forests are indispensable for the wellbeing of all people on Earth, and yet we are losing them at an alarming rate. The EU is determined to act to change this course, using all tools at our disposal to help protect the world’s forests. But we cannot do it alone. I hope this platform of most relevant stakeholders will be an excellent </a:t>
            </a:r>
            <a:r>
              <a:rPr lang="en-US" sz="2900" i="1" dirty="0" err="1">
                <a:solidFill>
                  <a:srgbClr val="404040"/>
                </a:solidFill>
              </a:rPr>
              <a:t>catalyser</a:t>
            </a:r>
            <a:r>
              <a:rPr lang="en-US" sz="2900" i="1" dirty="0">
                <a:solidFill>
                  <a:srgbClr val="404040"/>
                </a:solidFill>
              </a:rPr>
              <a:t> for cooperation to halt and reverse deforestation.</a:t>
            </a:r>
            <a:endParaRPr lang="en-US" sz="2900" dirty="0">
              <a:solidFill>
                <a:srgbClr val="404040"/>
              </a:solidFill>
            </a:endParaRPr>
          </a:p>
          <a:p>
            <a:pPr marL="0" indent="0" algn="just">
              <a:lnSpc>
                <a:spcPct val="120000"/>
              </a:lnSpc>
              <a:spcBef>
                <a:spcPts val="0"/>
              </a:spcBef>
              <a:buNone/>
            </a:pPr>
            <a:endParaRPr lang="lt-LT" sz="2900" dirty="0" smtClean="0">
              <a:solidFill>
                <a:srgbClr val="404040"/>
              </a:solidFill>
              <a:latin typeface="arial"/>
            </a:endParaRPr>
          </a:p>
          <a:p>
            <a:pPr marL="0" indent="0" algn="just">
              <a:lnSpc>
                <a:spcPct val="120000"/>
              </a:lnSpc>
              <a:spcBef>
                <a:spcPts val="0"/>
              </a:spcBef>
              <a:buNone/>
            </a:pPr>
            <a:endParaRPr lang="lt-LT" sz="2900" dirty="0">
              <a:solidFill>
                <a:srgbClr val="404040"/>
              </a:solidFill>
              <a:latin typeface="arial"/>
            </a:endParaRPr>
          </a:p>
          <a:p>
            <a:pPr marL="0" indent="0" algn="just">
              <a:lnSpc>
                <a:spcPct val="120000"/>
              </a:lnSpc>
              <a:spcBef>
                <a:spcPts val="0"/>
              </a:spcBef>
              <a:buNone/>
            </a:pPr>
            <a:r>
              <a:rPr lang="en-US" sz="2900" dirty="0">
                <a:solidFill>
                  <a:srgbClr val="404040"/>
                </a:solidFill>
                <a:latin typeface="arial"/>
              </a:rPr>
              <a:t>German Minister of Agriculture </a:t>
            </a:r>
            <a:r>
              <a:rPr lang="en-US" sz="2900" b="1" dirty="0">
                <a:solidFill>
                  <a:srgbClr val="404040"/>
                </a:solidFill>
                <a:latin typeface="arial"/>
              </a:rPr>
              <a:t>Julia </a:t>
            </a:r>
            <a:r>
              <a:rPr lang="en-US" sz="2900" b="1" dirty="0" err="1">
                <a:solidFill>
                  <a:srgbClr val="404040"/>
                </a:solidFill>
                <a:latin typeface="arial"/>
              </a:rPr>
              <a:t>Klöckner</a:t>
            </a:r>
            <a:r>
              <a:rPr lang="en-US" sz="2900" b="1" dirty="0">
                <a:solidFill>
                  <a:srgbClr val="404040"/>
                </a:solidFill>
                <a:latin typeface="arial"/>
              </a:rPr>
              <a:t> </a:t>
            </a:r>
            <a:r>
              <a:rPr lang="en-US" sz="2900" dirty="0">
                <a:solidFill>
                  <a:srgbClr val="404040"/>
                </a:solidFill>
                <a:latin typeface="arial"/>
              </a:rPr>
              <a:t>said</a:t>
            </a:r>
            <a:r>
              <a:rPr lang="en-US" sz="2900" b="1" dirty="0">
                <a:solidFill>
                  <a:srgbClr val="404040"/>
                </a:solidFill>
                <a:latin typeface="arial"/>
              </a:rPr>
              <a:t>:</a:t>
            </a:r>
            <a:endParaRPr lang="en-US" sz="2900" dirty="0">
              <a:solidFill>
                <a:srgbClr val="404040"/>
              </a:solidFill>
              <a:latin typeface="arial"/>
            </a:endParaRPr>
          </a:p>
          <a:p>
            <a:pPr marL="0" indent="0" algn="just">
              <a:lnSpc>
                <a:spcPct val="120000"/>
              </a:lnSpc>
              <a:spcBef>
                <a:spcPts val="0"/>
              </a:spcBef>
              <a:buNone/>
            </a:pPr>
            <a:r>
              <a:rPr lang="en-US" sz="2900" i="1" dirty="0">
                <a:solidFill>
                  <a:srgbClr val="404040"/>
                </a:solidFill>
              </a:rPr>
              <a:t>One of the biggest drivers of forest destruction worldwide is the legal and illegal conversion of forests into farmland. This is why we need to turn to agricultural commodities that are produced in a deforestation-free way. Food security and poverty alleviation have to go hand in hand with a more careful stewardship of forests. We all have a responsibility to protect forests – from industry, lawmakers up to consumers with their everyday choices</a:t>
            </a:r>
            <a:r>
              <a:rPr lang="en-US" sz="2900" i="1" dirty="0" smtClean="0">
                <a:solidFill>
                  <a:srgbClr val="404040"/>
                </a:solidFill>
              </a:rPr>
              <a:t>.</a:t>
            </a:r>
            <a:endParaRPr lang="lt-LT" sz="2900" i="1" dirty="0" smtClean="0">
              <a:solidFill>
                <a:srgbClr val="404040"/>
              </a:solidFill>
            </a:endParaRPr>
          </a:p>
          <a:p>
            <a:pPr marL="0" indent="0" algn="just">
              <a:lnSpc>
                <a:spcPct val="120000"/>
              </a:lnSpc>
              <a:spcBef>
                <a:spcPts val="0"/>
              </a:spcBef>
              <a:buNone/>
            </a:pPr>
            <a:endParaRPr lang="lt-LT" i="1" dirty="0" smtClean="0">
              <a:solidFill>
                <a:srgbClr val="404040"/>
              </a:solidFill>
            </a:endParaRPr>
          </a:p>
          <a:p>
            <a:pPr lvl="0"/>
            <a:r>
              <a:rPr lang="lt-LT" dirty="0">
                <a:solidFill>
                  <a:prstClr val="black"/>
                </a:solidFill>
                <a:hlinkClick r:id="rId2"/>
              </a:rPr>
              <a:t>https://www.youtube.com/watch?v=chybTkBYMNE</a:t>
            </a:r>
            <a:endParaRPr lang="lt-LT" dirty="0">
              <a:solidFill>
                <a:prstClr val="black"/>
              </a:solidFill>
            </a:endParaRPr>
          </a:p>
          <a:p>
            <a:pPr marL="0" indent="0" algn="just">
              <a:lnSpc>
                <a:spcPct val="120000"/>
              </a:lnSpc>
              <a:spcBef>
                <a:spcPts val="0"/>
              </a:spcBef>
              <a:buNone/>
            </a:pPr>
            <a:endParaRPr lang="en-US" dirty="0">
              <a:solidFill>
                <a:srgbClr val="404040"/>
              </a:solidFill>
            </a:endParaRPr>
          </a:p>
        </p:txBody>
      </p:sp>
    </p:spTree>
    <p:extLst>
      <p:ext uri="{BB962C8B-B14F-4D97-AF65-F5344CB8AC3E}">
        <p14:creationId xmlns:p14="http://schemas.microsoft.com/office/powerpoint/2010/main" val="267781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2485072" y="168356"/>
            <a:ext cx="7403691" cy="814746"/>
          </a:xfrm>
        </p:spPr>
        <p:txBody>
          <a:bodyPr/>
          <a:lstStyle/>
          <a:p>
            <a:pPr algn="ctr"/>
            <a:r>
              <a:rPr lang="lt-LT" b="1" dirty="0" err="1">
                <a:solidFill>
                  <a:srgbClr val="002060"/>
                </a:solidFill>
                <a:latin typeface="Calibri" panose="020F0502020204030204"/>
              </a:rPr>
              <a:t>Sustainable</a:t>
            </a:r>
            <a:r>
              <a:rPr lang="lt-LT" b="1" dirty="0">
                <a:solidFill>
                  <a:srgbClr val="002060"/>
                </a:solidFill>
                <a:latin typeface="Calibri" panose="020F0502020204030204"/>
              </a:rPr>
              <a:t> Aspects</a:t>
            </a:r>
            <a:endParaRPr lang="lt-LT"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5255" y="859970"/>
            <a:ext cx="7657885" cy="561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tačiakampis 3"/>
          <p:cNvSpPr/>
          <p:nvPr/>
        </p:nvSpPr>
        <p:spPr>
          <a:xfrm>
            <a:off x="1125483" y="6373563"/>
            <a:ext cx="10028904" cy="523220"/>
          </a:xfrm>
          <a:prstGeom prst="rect">
            <a:avLst/>
          </a:prstGeom>
        </p:spPr>
        <p:txBody>
          <a:bodyPr wrap="square">
            <a:spAutoFit/>
          </a:bodyPr>
          <a:lstStyle/>
          <a:p>
            <a:pPr algn="ctr"/>
            <a:r>
              <a:rPr lang="en-US" sz="1400" dirty="0"/>
              <a:t>Interplay of the environmental, economic, and social aspects of sustainable development.</a:t>
            </a:r>
          </a:p>
          <a:p>
            <a:pPr algn="ctr"/>
            <a:r>
              <a:rPr lang="en-US" sz="1400" dirty="0"/>
              <a:t>Credit: Mark </a:t>
            </a:r>
            <a:r>
              <a:rPr lang="en-US" sz="1400" dirty="0" err="1"/>
              <a:t>Fedkin</a:t>
            </a:r>
            <a:r>
              <a:rPr lang="en-US" sz="1400" dirty="0"/>
              <a:t>. Adopted from the University of Michigan Sustainability Assessment [Rodriguez et al., 2002]</a:t>
            </a:r>
            <a:endParaRPr lang="lt-LT" sz="1400" dirty="0"/>
          </a:p>
        </p:txBody>
      </p:sp>
      <p:sp>
        <p:nvSpPr>
          <p:cNvPr id="3" name="Stačiakampis 2"/>
          <p:cNvSpPr/>
          <p:nvPr/>
        </p:nvSpPr>
        <p:spPr>
          <a:xfrm>
            <a:off x="8877783" y="4560426"/>
            <a:ext cx="3206188" cy="1255728"/>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lt-LT" sz="2800" dirty="0">
                <a:solidFill>
                  <a:prstClr val="black"/>
                </a:solidFill>
                <a:hlinkClick r:id="rId3"/>
              </a:rPr>
              <a:t>https://www.youtube.com/watch?v=EndXW-OnSG0</a:t>
            </a:r>
            <a:endParaRPr lang="lt-LT" sz="2800" dirty="0">
              <a:solidFill>
                <a:prstClr val="black"/>
              </a:solidFill>
            </a:endParaRPr>
          </a:p>
        </p:txBody>
      </p:sp>
    </p:spTree>
    <p:extLst>
      <p:ext uri="{BB962C8B-B14F-4D97-AF65-F5344CB8AC3E}">
        <p14:creationId xmlns:p14="http://schemas.microsoft.com/office/powerpoint/2010/main" val="57338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a:xfrm>
            <a:off x="580103" y="1297858"/>
            <a:ext cx="10783529" cy="4063028"/>
          </a:xfrm>
        </p:spPr>
        <p:txBody>
          <a:bodyPr>
            <a:normAutofit/>
          </a:bodyPr>
          <a:lstStyle/>
          <a:p>
            <a:pPr marL="0" indent="0" algn="just">
              <a:buNone/>
            </a:pPr>
            <a:r>
              <a:rPr lang="en-US" dirty="0"/>
              <a:t>Forests cover 30% of the Earth's land area, host 80% of the world's terrestrial biodiversity, provide essential goods and services, including climate and water regulation and give subsistence and income to almost 2 billion people worldwide. Protecting and restoring world's forests is crucial for maintaining and increasing human well-being and putting our societies on to a sustainable path.</a:t>
            </a:r>
          </a:p>
          <a:p>
            <a:pPr marL="0" indent="0">
              <a:buNone/>
            </a:pPr>
            <a:endParaRPr lang="lt-LT" dirty="0"/>
          </a:p>
          <a:p>
            <a:pPr marL="0" indent="0">
              <a:buNone/>
            </a:pPr>
            <a:endParaRPr lang="en-US" dirty="0"/>
          </a:p>
          <a:p>
            <a:pPr marL="0" indent="0">
              <a:buNone/>
            </a:pPr>
            <a:endParaRPr lang="en-US" dirty="0"/>
          </a:p>
          <a:p>
            <a:pPr marL="0" indent="0">
              <a:buNone/>
            </a:pPr>
            <a:endParaRPr lang="lt-LT"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5096" y="3718489"/>
            <a:ext cx="4876800"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tačiakampis 3"/>
          <p:cNvSpPr/>
          <p:nvPr/>
        </p:nvSpPr>
        <p:spPr>
          <a:xfrm>
            <a:off x="7088160" y="6328339"/>
            <a:ext cx="4743799" cy="369332"/>
          </a:xfrm>
          <a:prstGeom prst="rect">
            <a:avLst/>
          </a:prstGeom>
        </p:spPr>
        <p:txBody>
          <a:bodyPr wrap="none">
            <a:spAutoFit/>
          </a:bodyPr>
          <a:lstStyle/>
          <a:p>
            <a:r>
              <a:rPr lang="lt-LT" err="1"/>
              <a:t>Source</a:t>
            </a:r>
            <a:r>
              <a:rPr lang="lt-LT"/>
              <a:t>: </a:t>
            </a:r>
            <a:r>
              <a:rPr lang="lt-LT" i="1"/>
              <a:t>Lietuvos geografijos mokytojų asociacija </a:t>
            </a:r>
          </a:p>
        </p:txBody>
      </p:sp>
      <p:sp>
        <p:nvSpPr>
          <p:cNvPr id="6" name="Stačiakampis 5"/>
          <p:cNvSpPr/>
          <p:nvPr/>
        </p:nvSpPr>
        <p:spPr>
          <a:xfrm>
            <a:off x="593954" y="3951698"/>
            <a:ext cx="2739340" cy="369332"/>
          </a:xfrm>
          <a:prstGeom prst="rect">
            <a:avLst/>
          </a:prstGeom>
        </p:spPr>
        <p:txBody>
          <a:bodyPr wrap="none">
            <a:spAutoFit/>
          </a:bodyPr>
          <a:lstStyle/>
          <a:p>
            <a:r>
              <a:rPr lang="lt-LT" dirty="0" err="1"/>
              <a:t>Source</a:t>
            </a:r>
            <a:r>
              <a:rPr lang="lt-LT" dirty="0"/>
              <a:t>: </a:t>
            </a:r>
            <a:r>
              <a:rPr lang="lt-LT" i="1" dirty="0" err="1" smtClean="0"/>
              <a:t>European</a:t>
            </a:r>
            <a:r>
              <a:rPr lang="lt-LT" i="1" dirty="0" smtClean="0"/>
              <a:t> </a:t>
            </a:r>
            <a:r>
              <a:rPr lang="lt-LT" i="1" dirty="0" err="1" smtClean="0"/>
              <a:t>Comision</a:t>
            </a:r>
            <a:endParaRPr lang="lt-LT" i="1" dirty="0"/>
          </a:p>
        </p:txBody>
      </p:sp>
    </p:spTree>
    <p:extLst>
      <p:ext uri="{BB962C8B-B14F-4D97-AF65-F5344CB8AC3E}">
        <p14:creationId xmlns:p14="http://schemas.microsoft.com/office/powerpoint/2010/main" val="751689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68742" y="93405"/>
            <a:ext cx="4658948" cy="6764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tačiakampis 3"/>
          <p:cNvSpPr/>
          <p:nvPr/>
        </p:nvSpPr>
        <p:spPr>
          <a:xfrm>
            <a:off x="281003" y="2948869"/>
            <a:ext cx="3219281" cy="867930"/>
          </a:xfrm>
          <a:prstGeom prst="rect">
            <a:avLst/>
          </a:prstGeom>
        </p:spPr>
        <p:txBody>
          <a:bodyPr wrap="square">
            <a:spAutoFit/>
          </a:bodyPr>
          <a:lstStyle/>
          <a:p>
            <a:pPr lvl="0">
              <a:lnSpc>
                <a:spcPct val="90000"/>
              </a:lnSpc>
              <a:spcBef>
                <a:spcPts val="1000"/>
              </a:spcBef>
            </a:pPr>
            <a:r>
              <a:rPr lang="en-US" sz="2800">
                <a:solidFill>
                  <a:prstClr val="black"/>
                </a:solidFill>
                <a:hlinkClick r:id="rId3"/>
              </a:rPr>
              <a:t>https://youtu.be/O1t-8snBMrA?t=31</a:t>
            </a:r>
            <a:endParaRPr lang="lt-LT" sz="2800">
              <a:solidFill>
                <a:prstClr val="black"/>
              </a:solidFill>
            </a:endParaRPr>
          </a:p>
        </p:txBody>
      </p:sp>
      <p:sp>
        <p:nvSpPr>
          <p:cNvPr id="6" name="Stačiakampis 5"/>
          <p:cNvSpPr/>
          <p:nvPr/>
        </p:nvSpPr>
        <p:spPr>
          <a:xfrm>
            <a:off x="281003" y="5675766"/>
            <a:ext cx="3828882" cy="1200329"/>
          </a:xfrm>
          <a:prstGeom prst="rect">
            <a:avLst/>
          </a:prstGeom>
        </p:spPr>
        <p:txBody>
          <a:bodyPr wrap="square">
            <a:spAutoFit/>
          </a:bodyPr>
          <a:lstStyle/>
          <a:p>
            <a:r>
              <a:rPr lang="lt-LT" err="1"/>
              <a:t>Source</a:t>
            </a:r>
            <a:r>
              <a:rPr lang="lt-LT"/>
              <a:t>: </a:t>
            </a:r>
            <a:r>
              <a:rPr lang="lt-LT" i="1">
                <a:hlinkClick r:id="rId4"/>
              </a:rPr>
              <a:t>https://onetreeplanted.org/blogs/stories/state-of-the-worlds-forests</a:t>
            </a:r>
            <a:endParaRPr lang="lt-LT" i="1"/>
          </a:p>
          <a:p>
            <a:endParaRPr lang="lt-LT" i="1"/>
          </a:p>
        </p:txBody>
      </p:sp>
    </p:spTree>
    <p:extLst>
      <p:ext uri="{BB962C8B-B14F-4D97-AF65-F5344CB8AC3E}">
        <p14:creationId xmlns:p14="http://schemas.microsoft.com/office/powerpoint/2010/main" val="1584903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a:xfrm>
            <a:off x="609600" y="1091381"/>
            <a:ext cx="10744200" cy="5085582"/>
          </a:xfrm>
        </p:spPr>
        <p:txBody>
          <a:bodyPr vert="horz" lIns="91440" tIns="45720" rIns="91440" bIns="45720" rtlCol="0" anchor="t">
            <a:normAutofit/>
          </a:bodyPr>
          <a:lstStyle/>
          <a:p>
            <a:pPr marL="0" indent="0">
              <a:buNone/>
            </a:pPr>
            <a:endParaRPr lang="lt-LT" dirty="0"/>
          </a:p>
          <a:p>
            <a:pPr marL="0" indent="0" algn="ctr" fontAlgn="base">
              <a:lnSpc>
                <a:spcPct val="110000"/>
              </a:lnSpc>
              <a:spcBef>
                <a:spcPts val="0"/>
              </a:spcBef>
              <a:buNone/>
            </a:pPr>
            <a:r>
              <a:rPr lang="en-US" sz="2400" b="1" dirty="0">
                <a:solidFill>
                  <a:srgbClr val="000000"/>
                </a:solidFill>
                <a:latin typeface="inherit"/>
              </a:rPr>
              <a:t>Deforestation is an Ongoing Issue</a:t>
            </a:r>
            <a:endParaRPr lang="lt-LT" sz="2400" b="1" dirty="0">
              <a:solidFill>
                <a:srgbClr val="000000"/>
              </a:solidFill>
              <a:latin typeface="inherit"/>
            </a:endParaRPr>
          </a:p>
          <a:p>
            <a:pPr marL="0" indent="0" fontAlgn="base">
              <a:lnSpc>
                <a:spcPct val="110000"/>
              </a:lnSpc>
              <a:spcBef>
                <a:spcPts val="0"/>
              </a:spcBef>
              <a:buNone/>
            </a:pPr>
            <a:endParaRPr lang="en-US" sz="2200" dirty="0">
              <a:solidFill>
                <a:srgbClr val="000000"/>
              </a:solidFill>
              <a:latin typeface="Open Sans"/>
            </a:endParaRPr>
          </a:p>
          <a:p>
            <a:pPr marL="0" indent="0" algn="just" fontAlgn="base">
              <a:lnSpc>
                <a:spcPct val="110000"/>
              </a:lnSpc>
              <a:spcBef>
                <a:spcPts val="0"/>
              </a:spcBef>
              <a:buNone/>
            </a:pPr>
            <a:r>
              <a:rPr lang="en-US" sz="2200" dirty="0">
                <a:solidFill>
                  <a:srgbClr val="000000"/>
                </a:solidFill>
                <a:latin typeface="Open Sans"/>
              </a:rPr>
              <a:t>Although the rate of deforestation has decreased over the last 30 years, it hasn’t decreased enough — and </a:t>
            </a:r>
            <a:r>
              <a:rPr lang="en-US" sz="2200" b="1" dirty="0">
                <a:solidFill>
                  <a:srgbClr val="000000"/>
                </a:solidFill>
                <a:latin typeface="inherit"/>
              </a:rPr>
              <a:t>over 420 million hectares of forest have been lost since 1990</a:t>
            </a:r>
            <a:r>
              <a:rPr lang="en-US" sz="2200" dirty="0">
                <a:solidFill>
                  <a:srgbClr val="000000"/>
                </a:solidFill>
                <a:latin typeface="Open Sans"/>
              </a:rPr>
              <a:t>. In 2019 we lost 11.9 million hectares in the tropics, which is the equivalent of losing a football pitch full of biodiverse forests every 6 seconds. </a:t>
            </a:r>
          </a:p>
          <a:p>
            <a:pPr marL="0" indent="0" algn="just" fontAlgn="base">
              <a:lnSpc>
                <a:spcPct val="110000"/>
              </a:lnSpc>
              <a:spcBef>
                <a:spcPts val="0"/>
              </a:spcBef>
              <a:buNone/>
            </a:pPr>
            <a:endParaRPr lang="lt-LT" sz="2200" dirty="0" smtClean="0">
              <a:solidFill>
                <a:srgbClr val="000000"/>
              </a:solidFill>
              <a:latin typeface="Open Sans"/>
            </a:endParaRPr>
          </a:p>
          <a:p>
            <a:pPr marL="0" indent="0" algn="just" fontAlgn="base">
              <a:lnSpc>
                <a:spcPct val="110000"/>
              </a:lnSpc>
              <a:spcBef>
                <a:spcPts val="0"/>
              </a:spcBef>
              <a:buNone/>
            </a:pPr>
            <a:r>
              <a:rPr lang="en-US" sz="2200" dirty="0" smtClean="0">
                <a:solidFill>
                  <a:srgbClr val="000000"/>
                </a:solidFill>
                <a:latin typeface="Open Sans"/>
              </a:rPr>
              <a:t>In </a:t>
            </a:r>
            <a:r>
              <a:rPr lang="en-US" sz="2200" dirty="0">
                <a:solidFill>
                  <a:srgbClr val="000000"/>
                </a:solidFill>
                <a:latin typeface="Open Sans"/>
              </a:rPr>
              <a:t>the last 5 years, the rate of deforestation has slowed to around 10 million hectares lost each year, but that’s still a lot of trees getting cut down. As a result, global forest area decreased by 178 million hectares between 1990 and 2020, which is an area about the size of Libya. And we aren’t moving fast enough to meet the targets set by the UN Strategic Plan for Forests — to increase global forest cover by 3% by 2030. </a:t>
            </a:r>
          </a:p>
          <a:p>
            <a:pPr marL="0" indent="0">
              <a:buNone/>
            </a:pPr>
            <a:endParaRPr lang="lt-LT" dirty="0"/>
          </a:p>
          <a:p>
            <a:pPr marL="0" indent="0">
              <a:buNone/>
            </a:pPr>
            <a:endParaRPr lang="lt-LT" dirty="0"/>
          </a:p>
        </p:txBody>
      </p:sp>
    </p:spTree>
    <p:extLst>
      <p:ext uri="{BB962C8B-B14F-4D97-AF65-F5344CB8AC3E}">
        <p14:creationId xmlns:p14="http://schemas.microsoft.com/office/powerpoint/2010/main" val="445552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a:xfrm>
            <a:off x="471948" y="855407"/>
            <a:ext cx="11100619" cy="5046253"/>
          </a:xfrm>
        </p:spPr>
        <p:txBody>
          <a:bodyPr>
            <a:normAutofit lnSpcReduction="10000"/>
          </a:bodyPr>
          <a:lstStyle/>
          <a:p>
            <a:pPr marL="0" indent="0">
              <a:lnSpc>
                <a:spcPct val="120000"/>
              </a:lnSpc>
              <a:spcBef>
                <a:spcPts val="0"/>
              </a:spcBef>
              <a:buNone/>
            </a:pPr>
            <a:endParaRPr lang="lt-LT" dirty="0"/>
          </a:p>
          <a:p>
            <a:pPr marL="0" indent="0">
              <a:lnSpc>
                <a:spcPct val="120000"/>
              </a:lnSpc>
              <a:spcBef>
                <a:spcPts val="0"/>
              </a:spcBef>
              <a:buNone/>
            </a:pPr>
            <a:r>
              <a:rPr lang="lt-LT" dirty="0" err="1" smtClean="0"/>
              <a:t>MEPs</a:t>
            </a:r>
            <a:r>
              <a:rPr lang="en-US" dirty="0" smtClean="0"/>
              <a:t> </a:t>
            </a:r>
            <a:r>
              <a:rPr lang="en-US" dirty="0"/>
              <a:t>also propose stepping up the fight against illegal logging and curbing the import of illegal timber, in particular by simplifying the tracing of imported products, as well as stepping up the promotion of sustainable forestry worldwide</a:t>
            </a:r>
            <a:r>
              <a:rPr lang="en-US" dirty="0" smtClean="0"/>
              <a:t>.</a:t>
            </a:r>
            <a:endParaRPr lang="lt-LT" dirty="0" smtClean="0"/>
          </a:p>
          <a:p>
            <a:pPr marL="0" indent="0">
              <a:lnSpc>
                <a:spcPct val="120000"/>
              </a:lnSpc>
              <a:spcBef>
                <a:spcPts val="0"/>
              </a:spcBef>
              <a:buNone/>
            </a:pPr>
            <a:endParaRPr lang="lt-LT" dirty="0" smtClean="0"/>
          </a:p>
          <a:p>
            <a:pPr marL="0" indent="0">
              <a:lnSpc>
                <a:spcPct val="120000"/>
              </a:lnSpc>
              <a:spcBef>
                <a:spcPts val="0"/>
              </a:spcBef>
              <a:buNone/>
            </a:pPr>
            <a:r>
              <a:rPr lang="en-US" dirty="0" smtClean="0"/>
              <a:t>They </a:t>
            </a:r>
            <a:r>
              <a:rPr lang="en-US" dirty="0"/>
              <a:t>also call on the Commission to set up a European forest research and conservation system based on a monitoring system using the global navigation satellite system (GALILEO and Copernicus) and to provide adequate funding for research and innovation in this area.</a:t>
            </a:r>
            <a:endParaRPr lang="lt-LT" dirty="0"/>
          </a:p>
        </p:txBody>
      </p:sp>
      <p:sp>
        <p:nvSpPr>
          <p:cNvPr id="4" name="Stačiakampis 3"/>
          <p:cNvSpPr/>
          <p:nvPr/>
        </p:nvSpPr>
        <p:spPr>
          <a:xfrm>
            <a:off x="471949" y="5750999"/>
            <a:ext cx="7669161" cy="923330"/>
          </a:xfrm>
          <a:prstGeom prst="rect">
            <a:avLst/>
          </a:prstGeom>
        </p:spPr>
        <p:txBody>
          <a:bodyPr wrap="square">
            <a:spAutoFit/>
          </a:bodyPr>
          <a:lstStyle/>
          <a:p>
            <a:r>
              <a:rPr lang="lt-LT" err="1"/>
              <a:t>Source</a:t>
            </a:r>
            <a:r>
              <a:rPr lang="lt-LT"/>
              <a:t>: </a:t>
            </a:r>
            <a:r>
              <a:rPr lang="lt-LT" i="1">
                <a:hlinkClick r:id="rId2"/>
              </a:rPr>
              <a:t>https://www.europarl.europa.eu/news/lt/headlines/priorities/klimato-kaita/20201015STO89416/tvari-miskininkyste-ep-ragina-kovoti-su-misku-naikinimu</a:t>
            </a:r>
            <a:endParaRPr lang="lt-LT" i="1"/>
          </a:p>
        </p:txBody>
      </p:sp>
    </p:spTree>
    <p:extLst>
      <p:ext uri="{BB962C8B-B14F-4D97-AF65-F5344CB8AC3E}">
        <p14:creationId xmlns:p14="http://schemas.microsoft.com/office/powerpoint/2010/main" val="4264643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a:xfrm>
            <a:off x="776748" y="1012723"/>
            <a:ext cx="10577052" cy="5164240"/>
          </a:xfrm>
        </p:spPr>
        <p:txBody>
          <a:bodyPr/>
          <a:lstStyle/>
          <a:p>
            <a:pPr marL="0" indent="0" algn="ctr">
              <a:buNone/>
            </a:pPr>
            <a:r>
              <a:rPr lang="en-US" b="1"/>
              <a:t>An example of how forest monitoring can be performed using Copernicus Sentinel-3</a:t>
            </a:r>
            <a:endParaRPr lang="lt-LT" b="1"/>
          </a:p>
          <a:p>
            <a:pPr marL="0" indent="0">
              <a:buNone/>
            </a:pPr>
            <a:endParaRPr lang="lt-LT">
              <a:hlinkClick r:id="rId2"/>
            </a:endParaRPr>
          </a:p>
          <a:p>
            <a:pPr marL="0" indent="0">
              <a:buNone/>
            </a:pPr>
            <a:r>
              <a:rPr lang="lt-LT">
                <a:hlinkClick r:id="rId2"/>
              </a:rPr>
              <a:t>https://www.esa.int/ESA_Multimedia/Videos/2018/07/European_drought</a:t>
            </a:r>
            <a:endParaRPr lang="lt-LT"/>
          </a:p>
          <a:p>
            <a:pPr marL="0" indent="0">
              <a:buNone/>
            </a:pPr>
            <a:endParaRPr lang="lt-LT"/>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6127" y="3391617"/>
            <a:ext cx="5492115"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871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631502-0871-4146-8F84-DAD4A494F079}"/>
              </a:ext>
            </a:extLst>
          </p:cNvPr>
          <p:cNvSpPr>
            <a:spLocks noGrp="1"/>
          </p:cNvSpPr>
          <p:nvPr>
            <p:ph type="title"/>
          </p:nvPr>
        </p:nvSpPr>
        <p:spPr>
          <a:xfrm>
            <a:off x="1203767" y="682905"/>
            <a:ext cx="10266744" cy="1142719"/>
          </a:xfrm>
        </p:spPr>
        <p:txBody>
          <a:bodyPr>
            <a:normAutofit fontScale="90000"/>
          </a:bodyPr>
          <a:lstStyle/>
          <a:p>
            <a:pPr algn="ctr"/>
            <a:r>
              <a:rPr lang="en-US" i="1" dirty="0">
                <a:solidFill>
                  <a:srgbClr val="002060"/>
                </a:solidFill>
                <a:latin typeface="Titillium Web" panose="020B0604020202020204" charset="0"/>
                <a:cs typeface="Titillium Web" panose="020B0604020202020204" charset="0"/>
              </a:rPr>
              <a:t>UAV, Remote Sensing Sensors </a:t>
            </a:r>
            <a:r>
              <a:rPr lang="lt-LT" i="1" dirty="0" err="1" smtClean="0">
                <a:solidFill>
                  <a:srgbClr val="002060"/>
                </a:solidFill>
                <a:latin typeface="Titillium Web" panose="020B0604020202020204" charset="0"/>
                <a:cs typeface="Titillium Web" panose="020B0604020202020204" charset="0"/>
              </a:rPr>
              <a:t>for</a:t>
            </a:r>
            <a:r>
              <a:rPr lang="lt-LT" i="1" dirty="0" smtClean="0">
                <a:solidFill>
                  <a:srgbClr val="002060"/>
                </a:solidFill>
                <a:latin typeface="Titillium Web" panose="020B0604020202020204" charset="0"/>
                <a:cs typeface="Titillium Web" panose="020B0604020202020204" charset="0"/>
              </a:rPr>
              <a:t> </a:t>
            </a:r>
            <a:r>
              <a:rPr lang="lt-LT" i="1" dirty="0" err="1" smtClean="0">
                <a:solidFill>
                  <a:srgbClr val="002060"/>
                </a:solidFill>
                <a:latin typeface="Titillium Web" panose="020B0604020202020204" charset="0"/>
                <a:cs typeface="Titillium Web" panose="020B0604020202020204" charset="0"/>
              </a:rPr>
              <a:t>Environment</a:t>
            </a:r>
            <a:r>
              <a:rPr lang="lt-LT" i="1" dirty="0" smtClean="0">
                <a:solidFill>
                  <a:srgbClr val="002060"/>
                </a:solidFill>
                <a:latin typeface="Titillium Web" panose="020B0604020202020204" charset="0"/>
                <a:cs typeface="Titillium Web" panose="020B0604020202020204" charset="0"/>
              </a:rPr>
              <a:t> </a:t>
            </a:r>
            <a:r>
              <a:rPr lang="lt-LT" i="1" dirty="0" err="1" smtClean="0">
                <a:solidFill>
                  <a:srgbClr val="002060"/>
                </a:solidFill>
                <a:latin typeface="Titillium Web" panose="020B0604020202020204" charset="0"/>
                <a:cs typeface="Titillium Web" panose="020B0604020202020204" charset="0"/>
              </a:rPr>
              <a:t>monitoring</a:t>
            </a:r>
            <a:endParaRPr lang="en-US" dirty="0"/>
          </a:p>
        </p:txBody>
      </p:sp>
      <p:pic>
        <p:nvPicPr>
          <p:cNvPr id="6" name="Turinio vietos rezervavimo ženklas 5"/>
          <p:cNvPicPr>
            <a:picLocks noGrp="1" noChangeAspect="1"/>
          </p:cNvPicPr>
          <p:nvPr>
            <p:ph idx="1"/>
          </p:nvPr>
        </p:nvPicPr>
        <p:blipFill>
          <a:blip r:embed="rId2"/>
          <a:stretch>
            <a:fillRect/>
          </a:stretch>
        </p:blipFill>
        <p:spPr>
          <a:xfrm>
            <a:off x="1711349" y="1825624"/>
            <a:ext cx="9380982" cy="4852967"/>
          </a:xfrm>
          <a:prstGeom prst="rect">
            <a:avLst/>
          </a:prstGeom>
        </p:spPr>
      </p:pic>
    </p:spTree>
    <p:extLst>
      <p:ext uri="{BB962C8B-B14F-4D97-AF65-F5344CB8AC3E}">
        <p14:creationId xmlns:p14="http://schemas.microsoft.com/office/powerpoint/2010/main" val="3106015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87AA61-C04D-42B5-8921-3F9870742A50}"/>
              </a:ext>
            </a:extLst>
          </p:cNvPr>
          <p:cNvSpPr>
            <a:spLocks noGrp="1"/>
          </p:cNvSpPr>
          <p:nvPr>
            <p:ph type="title"/>
          </p:nvPr>
        </p:nvSpPr>
        <p:spPr/>
        <p:txBody>
          <a:bodyPr/>
          <a:lstStyle/>
          <a:p>
            <a:r>
              <a:rPr lang="en-US">
                <a:cs typeface="Calibri Light"/>
              </a:rPr>
              <a:t>Presentation plan</a:t>
            </a:r>
            <a:endParaRPr lang="en-US"/>
          </a:p>
        </p:txBody>
      </p:sp>
      <p:sp>
        <p:nvSpPr>
          <p:cNvPr id="3" name="Content Placeholder 2">
            <a:extLst>
              <a:ext uri="{FF2B5EF4-FFF2-40B4-BE49-F238E27FC236}">
                <a16:creationId xmlns="" xmlns:a16="http://schemas.microsoft.com/office/drawing/2014/main" id="{B8537957-92F6-4A8F-9E7B-F3676D3BC7B8}"/>
              </a:ext>
            </a:extLst>
          </p:cNvPr>
          <p:cNvSpPr>
            <a:spLocks noGrp="1"/>
          </p:cNvSpPr>
          <p:nvPr>
            <p:ph idx="1"/>
          </p:nvPr>
        </p:nvSpPr>
        <p:spPr/>
        <p:txBody>
          <a:bodyPr vert="horz" lIns="91440" tIns="45720" rIns="91440" bIns="45720" rtlCol="0" anchor="t">
            <a:normAutofit/>
          </a:bodyPr>
          <a:lstStyle/>
          <a:p>
            <a:pPr marL="0" indent="0">
              <a:buNone/>
            </a:pPr>
            <a:endParaRPr lang="en-US" dirty="0">
              <a:cs typeface="Calibri"/>
            </a:endParaRPr>
          </a:p>
          <a:p>
            <a:endParaRPr lang="en-US" dirty="0">
              <a:cs typeface="Calibri"/>
            </a:endParaRPr>
          </a:p>
        </p:txBody>
      </p:sp>
      <p:sp>
        <p:nvSpPr>
          <p:cNvPr id="4" name="TextBox 3">
            <a:extLst>
              <a:ext uri="{FF2B5EF4-FFF2-40B4-BE49-F238E27FC236}">
                <a16:creationId xmlns="" xmlns:a16="http://schemas.microsoft.com/office/drawing/2014/main" id="{F2055A2D-FC4A-4009-9CE1-19BF2A3EF38F}"/>
              </a:ext>
            </a:extLst>
          </p:cNvPr>
          <p:cNvSpPr txBox="1"/>
          <p:nvPr/>
        </p:nvSpPr>
        <p:spPr>
          <a:xfrm>
            <a:off x="1039661" y="1530263"/>
            <a:ext cx="9624220"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cs typeface="Calibri"/>
              </a:rPr>
              <a:t>1. </a:t>
            </a:r>
            <a:r>
              <a:rPr lang="lt-LT" sz="3200" dirty="0" smtClean="0">
                <a:cs typeface="Calibri"/>
              </a:rPr>
              <a:t>I</a:t>
            </a:r>
            <a:r>
              <a:rPr lang="en-US" sz="3200" dirty="0" err="1" smtClean="0">
                <a:cs typeface="Calibri"/>
              </a:rPr>
              <a:t>ntroduction</a:t>
            </a:r>
            <a:r>
              <a:rPr lang="lt-LT" sz="3200" dirty="0" smtClean="0">
                <a:cs typeface="Calibri"/>
              </a:rPr>
              <a:t>;</a:t>
            </a:r>
            <a:endParaRPr lang="en-US" sz="3200" dirty="0">
              <a:cs typeface="Calibri"/>
            </a:endParaRPr>
          </a:p>
          <a:p>
            <a:r>
              <a:rPr lang="en-US" sz="3200" dirty="0">
                <a:cs typeface="Calibri"/>
              </a:rPr>
              <a:t>2. Forest and </a:t>
            </a:r>
            <a:r>
              <a:rPr lang="en-US" sz="3200" dirty="0" err="1">
                <a:cs typeface="Calibri"/>
              </a:rPr>
              <a:t>climat</a:t>
            </a:r>
            <a:r>
              <a:rPr lang="en-US" sz="3200" dirty="0">
                <a:cs typeface="Calibri"/>
              </a:rPr>
              <a:t> </a:t>
            </a:r>
            <a:r>
              <a:rPr lang="en-US" sz="3200" dirty="0" smtClean="0">
                <a:cs typeface="Calibri"/>
              </a:rPr>
              <a:t>changes</a:t>
            </a:r>
            <a:r>
              <a:rPr lang="lt-LT" sz="3200" dirty="0" smtClean="0">
                <a:cs typeface="Calibri"/>
              </a:rPr>
              <a:t>;</a:t>
            </a:r>
            <a:endParaRPr lang="en-US" sz="3200" dirty="0">
              <a:cs typeface="Calibri"/>
            </a:endParaRPr>
          </a:p>
          <a:p>
            <a:r>
              <a:rPr lang="en-US" sz="3200" dirty="0">
                <a:cs typeface="Calibri"/>
              </a:rPr>
              <a:t>3. Forest monitoring using </a:t>
            </a:r>
            <a:r>
              <a:rPr lang="en-US" sz="3200" dirty="0" err="1">
                <a:cs typeface="Calibri"/>
              </a:rPr>
              <a:t>satelites</a:t>
            </a:r>
            <a:r>
              <a:rPr lang="en-US" sz="3200" dirty="0">
                <a:cs typeface="Calibri"/>
              </a:rPr>
              <a:t> </a:t>
            </a:r>
            <a:r>
              <a:rPr lang="en-US" sz="3200" dirty="0" smtClean="0">
                <a:cs typeface="Calibri"/>
              </a:rPr>
              <a:t>data</a:t>
            </a:r>
            <a:r>
              <a:rPr lang="lt-LT" sz="3200" dirty="0" smtClean="0">
                <a:cs typeface="Calibri"/>
              </a:rPr>
              <a:t>;</a:t>
            </a:r>
          </a:p>
          <a:p>
            <a:r>
              <a:rPr lang="lt-LT" sz="3200" dirty="0">
                <a:cs typeface="Calibri"/>
              </a:rPr>
              <a:t>4. UAV, </a:t>
            </a:r>
            <a:r>
              <a:rPr lang="lt-LT" sz="3200" dirty="0" err="1">
                <a:cs typeface="Calibri"/>
              </a:rPr>
              <a:t>Remote</a:t>
            </a:r>
            <a:r>
              <a:rPr lang="lt-LT" sz="3200" dirty="0">
                <a:cs typeface="Calibri"/>
              </a:rPr>
              <a:t> </a:t>
            </a:r>
            <a:r>
              <a:rPr lang="lt-LT" sz="3200" dirty="0" err="1">
                <a:cs typeface="Calibri"/>
              </a:rPr>
              <a:t>Sensing</a:t>
            </a:r>
            <a:r>
              <a:rPr lang="lt-LT" sz="3200" dirty="0">
                <a:cs typeface="Calibri"/>
              </a:rPr>
              <a:t> </a:t>
            </a:r>
            <a:r>
              <a:rPr lang="lt-LT" sz="3200" dirty="0" err="1">
                <a:cs typeface="Calibri"/>
              </a:rPr>
              <a:t>Sensors</a:t>
            </a:r>
            <a:r>
              <a:rPr lang="lt-LT" sz="3200" dirty="0">
                <a:cs typeface="Calibri"/>
              </a:rPr>
              <a:t> </a:t>
            </a:r>
            <a:r>
              <a:rPr lang="lt-LT" sz="3200" dirty="0" err="1">
                <a:cs typeface="Calibri"/>
              </a:rPr>
              <a:t>for</a:t>
            </a:r>
            <a:r>
              <a:rPr lang="lt-LT" sz="3200" dirty="0">
                <a:cs typeface="Calibri"/>
              </a:rPr>
              <a:t> </a:t>
            </a:r>
            <a:r>
              <a:rPr lang="lt-LT" sz="3200" dirty="0" err="1">
                <a:cs typeface="Calibri"/>
              </a:rPr>
              <a:t>Environment</a:t>
            </a:r>
            <a:r>
              <a:rPr lang="lt-LT" sz="3200" dirty="0">
                <a:cs typeface="Calibri"/>
              </a:rPr>
              <a:t> </a:t>
            </a:r>
            <a:r>
              <a:rPr lang="lt-LT" sz="3200" dirty="0" err="1">
                <a:cs typeface="Calibri"/>
              </a:rPr>
              <a:t>monitoring</a:t>
            </a:r>
            <a:endParaRPr lang="en-US" sz="3200" dirty="0">
              <a:cs typeface="Calibri"/>
            </a:endParaRPr>
          </a:p>
          <a:p>
            <a:endParaRPr lang="en-US" sz="3200" dirty="0">
              <a:cs typeface="Calibri"/>
            </a:endParaRPr>
          </a:p>
          <a:p>
            <a:endParaRPr lang="en-US" dirty="0">
              <a:cs typeface="Calibri"/>
            </a:endParaRPr>
          </a:p>
        </p:txBody>
      </p:sp>
    </p:spTree>
    <p:extLst>
      <p:ext uri="{BB962C8B-B14F-4D97-AF65-F5344CB8AC3E}">
        <p14:creationId xmlns:p14="http://schemas.microsoft.com/office/powerpoint/2010/main" val="393905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719403" y="116632"/>
            <a:ext cx="10515600" cy="547444"/>
          </a:xfrm>
        </p:spPr>
        <p:txBody>
          <a:bodyPr>
            <a:normAutofit fontScale="90000"/>
          </a:bodyPr>
          <a:lstStyle/>
          <a:p>
            <a:pPr algn="ctr"/>
            <a:r>
              <a:rPr lang="lt-LT" dirty="0">
                <a:solidFill>
                  <a:srgbClr val="002060"/>
                </a:solidFill>
                <a:latin typeface="Titillium Web" panose="020B0604020202020204" charset="0"/>
                <a:cs typeface="Titillium Web" panose="020B0604020202020204" charset="0"/>
              </a:rPr>
              <a:t>OUR EXPERIENCE...</a:t>
            </a:r>
          </a:p>
        </p:txBody>
      </p:sp>
      <p:sp>
        <p:nvSpPr>
          <p:cNvPr id="3" name="Turinio vietos rezervavimo ženklas 2"/>
          <p:cNvSpPr>
            <a:spLocks noGrp="1"/>
          </p:cNvSpPr>
          <p:nvPr>
            <p:ph sz="half" idx="1"/>
          </p:nvPr>
        </p:nvSpPr>
        <p:spPr>
          <a:xfrm>
            <a:off x="544010" y="692696"/>
            <a:ext cx="5475791" cy="5974322"/>
          </a:xfrm>
        </p:spPr>
        <p:txBody>
          <a:bodyPr/>
          <a:lstStyle/>
          <a:p>
            <a:pPr algn="l"/>
            <a:r>
              <a:rPr lang="en-US" sz="1600" dirty="0">
                <a:solidFill>
                  <a:srgbClr val="002060"/>
                </a:solidFill>
                <a:latin typeface="Titillium Web" panose="020B0604020202020204" charset="0"/>
                <a:cs typeface="Titillium Web" panose="020B0604020202020204" charset="0"/>
              </a:rPr>
              <a:t>Remote sensing </a:t>
            </a:r>
            <a:r>
              <a:rPr lang="lt-LT" sz="1600" dirty="0" err="1">
                <a:solidFill>
                  <a:srgbClr val="002060"/>
                </a:solidFill>
                <a:latin typeface="Titillium Web" panose="020B0604020202020204" charset="0"/>
                <a:cs typeface="Titillium Web" panose="020B0604020202020204" charset="0"/>
              </a:rPr>
              <a:t>measurements</a:t>
            </a:r>
            <a:r>
              <a:rPr lang="en-US" sz="1600" dirty="0">
                <a:solidFill>
                  <a:srgbClr val="002060"/>
                </a:solidFill>
                <a:latin typeface="Titillium Web" panose="020B0604020202020204" charset="0"/>
                <a:cs typeface="Titillium Web" panose="020B0604020202020204" charset="0"/>
              </a:rPr>
              <a:t> in the part of the road </a:t>
            </a:r>
            <a:r>
              <a:rPr lang="en-US" sz="1600" dirty="0" err="1">
                <a:solidFill>
                  <a:srgbClr val="002060"/>
                </a:solidFill>
                <a:latin typeface="Titillium Web" panose="020B0604020202020204" charset="0"/>
                <a:cs typeface="Titillium Web" panose="020B0604020202020204" charset="0"/>
              </a:rPr>
              <a:t>Mezeliai</a:t>
            </a:r>
            <a:r>
              <a:rPr lang="en-US" sz="1600" dirty="0">
                <a:solidFill>
                  <a:srgbClr val="002060"/>
                </a:solidFill>
                <a:latin typeface="Titillium Web" panose="020B0604020202020204" charset="0"/>
                <a:cs typeface="Titillium Web" panose="020B0604020202020204" charset="0"/>
              </a:rPr>
              <a:t> – </a:t>
            </a:r>
            <a:r>
              <a:rPr lang="en-US" sz="1600" dirty="0" err="1">
                <a:solidFill>
                  <a:srgbClr val="002060"/>
                </a:solidFill>
                <a:latin typeface="Titillium Web" panose="020B0604020202020204" charset="0"/>
                <a:cs typeface="Titillium Web" panose="020B0604020202020204" charset="0"/>
              </a:rPr>
              <a:t>Joksai</a:t>
            </a:r>
            <a:r>
              <a:rPr lang="en-US" sz="1600" dirty="0">
                <a:solidFill>
                  <a:srgbClr val="002060"/>
                </a:solidFill>
                <a:latin typeface="Titillium Web" panose="020B0604020202020204" charset="0"/>
                <a:cs typeface="Titillium Web" panose="020B0604020202020204" charset="0"/>
              </a:rPr>
              <a:t> no.224</a:t>
            </a:r>
            <a:r>
              <a:rPr lang="lt-LT" sz="1600" dirty="0">
                <a:solidFill>
                  <a:srgbClr val="002060"/>
                </a:solidFill>
                <a:latin typeface="Titillium Web" panose="020B0604020202020204" charset="0"/>
                <a:cs typeface="Titillium Web" panose="020B0604020202020204" charset="0"/>
              </a:rPr>
              <a:t> </a:t>
            </a:r>
            <a:r>
              <a:rPr lang="lt-LT" sz="1600" dirty="0" err="1">
                <a:solidFill>
                  <a:srgbClr val="002060"/>
                </a:solidFill>
                <a:latin typeface="Titillium Web" panose="020B0604020202020204" charset="0"/>
                <a:cs typeface="Titillium Web" panose="020B0604020202020204" charset="0"/>
              </a:rPr>
              <a:t>in</a:t>
            </a:r>
            <a:r>
              <a:rPr lang="lt-LT" sz="1600" dirty="0">
                <a:solidFill>
                  <a:srgbClr val="002060"/>
                </a:solidFill>
                <a:latin typeface="Titillium Web" panose="020B0604020202020204" charset="0"/>
                <a:cs typeface="Titillium Web" panose="020B0604020202020204" charset="0"/>
              </a:rPr>
              <a:t> </a:t>
            </a:r>
            <a:r>
              <a:rPr lang="lt-LT" sz="1600" dirty="0" err="1">
                <a:solidFill>
                  <a:srgbClr val="002060"/>
                </a:solidFill>
                <a:latin typeface="Titillium Web" panose="020B0604020202020204" charset="0"/>
                <a:cs typeface="Titillium Web" panose="020B0604020202020204" charset="0"/>
              </a:rPr>
              <a:t>Lithuania</a:t>
            </a:r>
            <a:r>
              <a:rPr lang="lt-LT" sz="1600" dirty="0">
                <a:solidFill>
                  <a:srgbClr val="002060"/>
                </a:solidFill>
                <a:latin typeface="Titillium Web" panose="020B0604020202020204" charset="0"/>
                <a:cs typeface="Titillium Web" panose="020B0604020202020204" charset="0"/>
              </a:rPr>
              <a:t> </a:t>
            </a:r>
            <a:r>
              <a:rPr lang="lt-LT" sz="1600" dirty="0" err="1">
                <a:solidFill>
                  <a:srgbClr val="002060"/>
                </a:solidFill>
                <a:latin typeface="Titillium Web" panose="020B0604020202020204" charset="0"/>
                <a:cs typeface="Titillium Web" panose="020B0604020202020204" charset="0"/>
              </a:rPr>
              <a:t>with</a:t>
            </a:r>
            <a:r>
              <a:rPr lang="lt-LT" sz="1600" dirty="0">
                <a:solidFill>
                  <a:srgbClr val="002060"/>
                </a:solidFill>
                <a:latin typeface="Titillium Web" panose="020B0604020202020204" charset="0"/>
                <a:cs typeface="Titillium Web" panose="020B0604020202020204" charset="0"/>
              </a:rPr>
              <a:t> </a:t>
            </a:r>
            <a:r>
              <a:rPr lang="lt-LT" sz="1600" dirty="0" err="1">
                <a:solidFill>
                  <a:srgbClr val="002060"/>
                </a:solidFill>
                <a:latin typeface="Titillium Web" panose="020B0604020202020204" charset="0"/>
                <a:cs typeface="Titillium Web" panose="020B0604020202020204" charset="0"/>
              </a:rPr>
              <a:t>LiDAR</a:t>
            </a:r>
            <a:r>
              <a:rPr lang="lt-LT" sz="1600" dirty="0">
                <a:solidFill>
                  <a:srgbClr val="002060"/>
                </a:solidFill>
                <a:latin typeface="Titillium Web" panose="020B0604020202020204" charset="0"/>
                <a:cs typeface="Titillium Web" panose="020B0604020202020204" charset="0"/>
              </a:rPr>
              <a:t> ,,</a:t>
            </a:r>
            <a:r>
              <a:rPr lang="lt-LT" sz="1600" dirty="0" err="1">
                <a:solidFill>
                  <a:srgbClr val="002060"/>
                </a:solidFill>
                <a:latin typeface="Titillium Web" panose="020B0604020202020204" charset="0"/>
                <a:cs typeface="Titillium Web" panose="020B0604020202020204" charset="0"/>
              </a:rPr>
              <a:t>YellowScan</a:t>
            </a:r>
            <a:r>
              <a:rPr lang="lt-LT" sz="1600" dirty="0">
                <a:solidFill>
                  <a:srgbClr val="002060"/>
                </a:solidFill>
                <a:latin typeface="Titillium Web" panose="020B0604020202020204" charset="0"/>
                <a:cs typeface="Titillium Web" panose="020B0604020202020204" charset="0"/>
              </a:rPr>
              <a:t> </a:t>
            </a:r>
            <a:r>
              <a:rPr lang="lt-LT" sz="1600" dirty="0" err="1">
                <a:solidFill>
                  <a:srgbClr val="002060"/>
                </a:solidFill>
                <a:latin typeface="Titillium Web" panose="020B0604020202020204" charset="0"/>
                <a:cs typeface="Titillium Web" panose="020B0604020202020204" charset="0"/>
              </a:rPr>
              <a:t>Mapper</a:t>
            </a:r>
            <a:r>
              <a:rPr lang="lt-LT" sz="1600" dirty="0">
                <a:solidFill>
                  <a:srgbClr val="002060"/>
                </a:solidFill>
                <a:latin typeface="Titillium Web" panose="020B0604020202020204" charset="0"/>
                <a:cs typeface="Titillium Web" panose="020B0604020202020204" charset="0"/>
              </a:rPr>
              <a:t> </a:t>
            </a:r>
            <a:r>
              <a:rPr lang="lt-LT" sz="1600" dirty="0" err="1">
                <a:solidFill>
                  <a:srgbClr val="002060"/>
                </a:solidFill>
                <a:latin typeface="Titillium Web" panose="020B0604020202020204" charset="0"/>
                <a:cs typeface="Titillium Web" panose="020B0604020202020204" charset="0"/>
              </a:rPr>
              <a:t>II“and</a:t>
            </a:r>
            <a:r>
              <a:rPr lang="lt-LT" sz="1600" dirty="0">
                <a:solidFill>
                  <a:srgbClr val="002060"/>
                </a:solidFill>
                <a:latin typeface="Titillium Web" panose="020B0604020202020204" charset="0"/>
                <a:cs typeface="Titillium Web" panose="020B0604020202020204" charset="0"/>
              </a:rPr>
              <a:t> </a:t>
            </a:r>
            <a:r>
              <a:rPr lang="lt-LT" sz="1600" dirty="0" err="1">
                <a:solidFill>
                  <a:srgbClr val="002060"/>
                </a:solidFill>
                <a:latin typeface="Titillium Web" panose="020B0604020202020204" charset="0"/>
                <a:cs typeface="Titillium Web" panose="020B0604020202020204" charset="0"/>
              </a:rPr>
              <a:t>the</a:t>
            </a:r>
            <a:r>
              <a:rPr lang="lt-LT" sz="1600" dirty="0">
                <a:solidFill>
                  <a:srgbClr val="002060"/>
                </a:solidFill>
                <a:latin typeface="Titillium Web" panose="020B0604020202020204" charset="0"/>
                <a:cs typeface="Titillium Web" panose="020B0604020202020204" charset="0"/>
              </a:rPr>
              <a:t> ,,</a:t>
            </a:r>
            <a:r>
              <a:rPr lang="lt-LT" sz="1600" dirty="0" err="1">
                <a:solidFill>
                  <a:srgbClr val="002060"/>
                </a:solidFill>
                <a:latin typeface="Titillium Web" panose="020B0604020202020204" charset="0"/>
                <a:cs typeface="Titillium Web" panose="020B0604020202020204" charset="0"/>
              </a:rPr>
              <a:t>ZenMuse</a:t>
            </a:r>
            <a:r>
              <a:rPr lang="lt-LT" sz="1600" dirty="0">
                <a:solidFill>
                  <a:srgbClr val="002060"/>
                </a:solidFill>
                <a:latin typeface="Titillium Web" panose="020B0604020202020204" charset="0"/>
                <a:cs typeface="Titillium Web" panose="020B0604020202020204" charset="0"/>
              </a:rPr>
              <a:t> X5“ </a:t>
            </a:r>
            <a:r>
              <a:rPr lang="lt-LT" sz="1600" dirty="0" err="1">
                <a:solidFill>
                  <a:srgbClr val="002060"/>
                </a:solidFill>
                <a:latin typeface="Titillium Web" panose="020B0604020202020204" charset="0"/>
                <a:cs typeface="Titillium Web" panose="020B0604020202020204" charset="0"/>
              </a:rPr>
              <a:t>camera</a:t>
            </a:r>
            <a:r>
              <a:rPr lang="lt-LT" sz="1600" dirty="0">
                <a:solidFill>
                  <a:srgbClr val="002060"/>
                </a:solidFill>
                <a:latin typeface="Titillium Web" panose="020B0604020202020204" charset="0"/>
                <a:cs typeface="Titillium Web" panose="020B0604020202020204" charset="0"/>
              </a:rPr>
              <a:t>. 3D </a:t>
            </a:r>
            <a:r>
              <a:rPr lang="lt-LT" sz="1600" dirty="0" err="1">
                <a:solidFill>
                  <a:srgbClr val="002060"/>
                </a:solidFill>
                <a:latin typeface="Titillium Web" panose="020B0604020202020204" charset="0"/>
                <a:cs typeface="Titillium Web" panose="020B0604020202020204" charset="0"/>
              </a:rPr>
              <a:t>Modeling</a:t>
            </a:r>
            <a:r>
              <a:rPr lang="lt-LT" sz="1600" dirty="0">
                <a:solidFill>
                  <a:srgbClr val="002060"/>
                </a:solidFill>
                <a:latin typeface="Titillium Web" panose="020B0604020202020204" charset="0"/>
                <a:cs typeface="Titillium Web" panose="020B0604020202020204" charset="0"/>
              </a:rPr>
              <a:t> </a:t>
            </a:r>
            <a:r>
              <a:rPr lang="lt-LT" sz="1600" dirty="0" err="1">
                <a:solidFill>
                  <a:srgbClr val="002060"/>
                </a:solidFill>
                <a:latin typeface="Titillium Web" panose="020B0604020202020204" charset="0"/>
                <a:cs typeface="Titillium Web" panose="020B0604020202020204" charset="0"/>
              </a:rPr>
              <a:t>creation</a:t>
            </a:r>
            <a:r>
              <a:rPr lang="lt-LT" sz="1600" dirty="0">
                <a:solidFill>
                  <a:srgbClr val="002060"/>
                </a:solidFill>
                <a:latin typeface="Titillium Web" panose="020B0604020202020204" charset="0"/>
                <a:cs typeface="Titillium Web" panose="020B0604020202020204" charset="0"/>
              </a:rPr>
              <a:t> </a:t>
            </a:r>
            <a:r>
              <a:rPr lang="lt-LT" sz="1600" dirty="0" err="1">
                <a:solidFill>
                  <a:srgbClr val="002060"/>
                </a:solidFill>
                <a:latin typeface="Titillium Web" panose="020B0604020202020204" charset="0"/>
                <a:cs typeface="Titillium Web" panose="020B0604020202020204" charset="0"/>
              </a:rPr>
              <a:t>with</a:t>
            </a:r>
            <a:r>
              <a:rPr lang="lt-LT" sz="1600" dirty="0">
                <a:solidFill>
                  <a:srgbClr val="002060"/>
                </a:solidFill>
                <a:latin typeface="Titillium Web" panose="020B0604020202020204" charset="0"/>
                <a:cs typeface="Titillium Web" panose="020B0604020202020204" charset="0"/>
              </a:rPr>
              <a:t> ,,Pix4D“ </a:t>
            </a:r>
            <a:r>
              <a:rPr lang="lt-LT" sz="1600" dirty="0" err="1">
                <a:solidFill>
                  <a:srgbClr val="002060"/>
                </a:solidFill>
                <a:latin typeface="Titillium Web" panose="020B0604020202020204" charset="0"/>
                <a:cs typeface="Titillium Web" panose="020B0604020202020204" charset="0"/>
              </a:rPr>
              <a:t>and</a:t>
            </a:r>
            <a:r>
              <a:rPr lang="lt-LT" sz="1600" dirty="0">
                <a:solidFill>
                  <a:srgbClr val="002060"/>
                </a:solidFill>
                <a:latin typeface="Titillium Web" panose="020B0604020202020204" charset="0"/>
                <a:cs typeface="Titillium Web" panose="020B0604020202020204" charset="0"/>
              </a:rPr>
              <a:t> ,,Bentley </a:t>
            </a:r>
            <a:r>
              <a:rPr lang="lt-LT" sz="1600" dirty="0" err="1">
                <a:solidFill>
                  <a:srgbClr val="002060"/>
                </a:solidFill>
                <a:latin typeface="Titillium Web" panose="020B0604020202020204" charset="0"/>
                <a:cs typeface="Titillium Web" panose="020B0604020202020204" charset="0"/>
              </a:rPr>
              <a:t>MicroStation</a:t>
            </a:r>
            <a:r>
              <a:rPr lang="lt-LT" sz="1600" dirty="0">
                <a:solidFill>
                  <a:srgbClr val="002060"/>
                </a:solidFill>
                <a:latin typeface="Titillium Web" panose="020B0604020202020204" charset="0"/>
                <a:cs typeface="Titillium Web" panose="020B0604020202020204" charset="0"/>
              </a:rPr>
              <a:t>“. </a:t>
            </a:r>
            <a:r>
              <a:rPr lang="en-US" sz="1600" dirty="0">
                <a:solidFill>
                  <a:srgbClr val="002060"/>
                </a:solidFill>
                <a:latin typeface="Titillium Web" panose="020B0604020202020204" charset="0"/>
                <a:cs typeface="Titillium Web" panose="020B0604020202020204" charset="0"/>
              </a:rPr>
              <a:t>The following settings were selected for the flight: overlapping 85% front and </a:t>
            </a:r>
            <a:r>
              <a:rPr lang="lt-LT" sz="1600" dirty="0">
                <a:solidFill>
                  <a:srgbClr val="002060"/>
                </a:solidFill>
                <a:latin typeface="Titillium Web" panose="020B0604020202020204" charset="0"/>
                <a:cs typeface="Titillium Web" panose="020B0604020202020204" charset="0"/>
              </a:rPr>
              <a:t>60</a:t>
            </a:r>
            <a:r>
              <a:rPr lang="en-US" sz="1600" dirty="0">
                <a:solidFill>
                  <a:srgbClr val="002060"/>
                </a:solidFill>
                <a:latin typeface="Titillium Web" panose="020B0604020202020204" charset="0"/>
                <a:cs typeface="Titillium Web" panose="020B0604020202020204" charset="0"/>
              </a:rPr>
              <a:t>% sideways.</a:t>
            </a:r>
          </a:p>
          <a:p>
            <a:pPr algn="l"/>
            <a:endParaRPr lang="lt-LT" dirty="0">
              <a:solidFill>
                <a:schemeClr val="tx1"/>
              </a:solidFill>
              <a:latin typeface="Titillium Web" panose="020B0604020202020204" charset="0"/>
              <a:cs typeface="Titillium Web" panose="020B0604020202020204" charset="0"/>
            </a:endParaRPr>
          </a:p>
        </p:txBody>
      </p:sp>
      <p:sp>
        <p:nvSpPr>
          <p:cNvPr id="4" name="Turinio vietos rezervavimo ženklas 3"/>
          <p:cNvSpPr>
            <a:spLocks noGrp="1"/>
          </p:cNvSpPr>
          <p:nvPr>
            <p:ph sz="half" idx="2"/>
          </p:nvPr>
        </p:nvSpPr>
        <p:spPr>
          <a:xfrm>
            <a:off x="6096000" y="620688"/>
            <a:ext cx="6022942" cy="6046330"/>
          </a:xfrm>
        </p:spPr>
        <p:txBody>
          <a:bodyPr>
            <a:normAutofit/>
          </a:bodyPr>
          <a:lstStyle/>
          <a:p>
            <a:endParaRPr lang="lt-LT" sz="2000" dirty="0" smtClean="0">
              <a:solidFill>
                <a:srgbClr val="002060"/>
              </a:solidFill>
              <a:latin typeface="Titillium Web" panose="020B0604020202020204" charset="0"/>
              <a:cs typeface="Titillium Web" panose="020B0604020202020204" charset="0"/>
            </a:endParaRPr>
          </a:p>
          <a:p>
            <a:r>
              <a:rPr lang="en-US" sz="2000" dirty="0" smtClean="0">
                <a:solidFill>
                  <a:srgbClr val="002060"/>
                </a:solidFill>
                <a:latin typeface="Titillium Web" panose="020B0604020202020204" charset="0"/>
                <a:cs typeface="Titillium Web" panose="020B0604020202020204" charset="0"/>
              </a:rPr>
              <a:t>Remote </a:t>
            </a:r>
            <a:r>
              <a:rPr lang="en-US" sz="2000" dirty="0">
                <a:solidFill>
                  <a:srgbClr val="002060"/>
                </a:solidFill>
                <a:latin typeface="Titillium Web" panose="020B0604020202020204" charset="0"/>
                <a:cs typeface="Titillium Web" panose="020B0604020202020204" charset="0"/>
              </a:rPr>
              <a:t>Sensing </a:t>
            </a:r>
            <a:r>
              <a:rPr lang="lt-LT" sz="2000" dirty="0" err="1">
                <a:solidFill>
                  <a:srgbClr val="002060"/>
                </a:solidFill>
                <a:latin typeface="Titillium Web" panose="020B0604020202020204" charset="0"/>
                <a:cs typeface="Titillium Web" panose="020B0604020202020204" charset="0"/>
              </a:rPr>
              <a:t>measurements</a:t>
            </a:r>
            <a:r>
              <a:rPr lang="en-US" sz="2000" dirty="0">
                <a:solidFill>
                  <a:srgbClr val="002060"/>
                </a:solidFill>
                <a:latin typeface="Titillium Web" panose="020B0604020202020204" charset="0"/>
                <a:cs typeface="Titillium Web" panose="020B0604020202020204" charset="0"/>
              </a:rPr>
              <a:t> in the Oil Production site </a:t>
            </a:r>
            <a:r>
              <a:rPr lang="en-US" sz="2000" dirty="0" err="1">
                <a:solidFill>
                  <a:srgbClr val="002060"/>
                </a:solidFill>
                <a:latin typeface="Titillium Web" panose="020B0604020202020204" charset="0"/>
                <a:cs typeface="Titillium Web" panose="020B0604020202020204" charset="0"/>
              </a:rPr>
              <a:t>Nausodzio</a:t>
            </a:r>
            <a:r>
              <a:rPr lang="en-US" sz="2000" dirty="0">
                <a:solidFill>
                  <a:srgbClr val="002060"/>
                </a:solidFill>
                <a:latin typeface="Titillium Web" panose="020B0604020202020204" charset="0"/>
                <a:cs typeface="Titillium Web" panose="020B0604020202020204" charset="0"/>
              </a:rPr>
              <a:t> I</a:t>
            </a:r>
            <a:r>
              <a:rPr lang="lt-LT" sz="2000" dirty="0">
                <a:solidFill>
                  <a:srgbClr val="002060"/>
                </a:solidFill>
                <a:latin typeface="Titillium Web" panose="020B0604020202020204" charset="0"/>
                <a:cs typeface="Titillium Web" panose="020B0604020202020204" charset="0"/>
              </a:rPr>
              <a:t>. </a:t>
            </a:r>
            <a:r>
              <a:rPr lang="lt-LT" sz="2000" dirty="0" err="1">
                <a:solidFill>
                  <a:srgbClr val="002060"/>
                </a:solidFill>
                <a:latin typeface="Titillium Web" panose="020B0604020202020204" charset="0"/>
                <a:cs typeface="Titillium Web" panose="020B0604020202020204" charset="0"/>
              </a:rPr>
              <a:t>The</a:t>
            </a:r>
            <a:r>
              <a:rPr lang="lt-LT" sz="2000" dirty="0">
                <a:solidFill>
                  <a:srgbClr val="002060"/>
                </a:solidFill>
                <a:latin typeface="Titillium Web" panose="020B0604020202020204" charset="0"/>
                <a:cs typeface="Titillium Web" panose="020B0604020202020204" charset="0"/>
              </a:rPr>
              <a:t> </a:t>
            </a:r>
            <a:r>
              <a:rPr lang="lt-LT" sz="2000" dirty="0" err="1">
                <a:solidFill>
                  <a:srgbClr val="002060"/>
                </a:solidFill>
                <a:latin typeface="Titillium Web" panose="020B0604020202020204" charset="0"/>
                <a:cs typeface="Titillium Web" panose="020B0604020202020204" charset="0"/>
              </a:rPr>
              <a:t>following</a:t>
            </a:r>
            <a:r>
              <a:rPr lang="lt-LT" sz="2000" dirty="0">
                <a:solidFill>
                  <a:srgbClr val="002060"/>
                </a:solidFill>
                <a:latin typeface="Titillium Web" panose="020B0604020202020204" charset="0"/>
                <a:cs typeface="Titillium Web" panose="020B0604020202020204" charset="0"/>
              </a:rPr>
              <a:t> </a:t>
            </a:r>
            <a:r>
              <a:rPr lang="lt-LT" sz="2000" dirty="0" err="1">
                <a:solidFill>
                  <a:srgbClr val="002060"/>
                </a:solidFill>
                <a:latin typeface="Titillium Web" panose="020B0604020202020204" charset="0"/>
                <a:cs typeface="Titillium Web" panose="020B0604020202020204" charset="0"/>
              </a:rPr>
              <a:t>settings</a:t>
            </a:r>
            <a:r>
              <a:rPr lang="lt-LT" sz="2000" dirty="0">
                <a:solidFill>
                  <a:srgbClr val="002060"/>
                </a:solidFill>
                <a:latin typeface="Titillium Web" panose="020B0604020202020204" charset="0"/>
                <a:cs typeface="Titillium Web" panose="020B0604020202020204" charset="0"/>
              </a:rPr>
              <a:t> </a:t>
            </a:r>
            <a:r>
              <a:rPr lang="lt-LT" sz="2000" dirty="0" err="1">
                <a:solidFill>
                  <a:srgbClr val="002060"/>
                </a:solidFill>
                <a:latin typeface="Titillium Web" panose="020B0604020202020204" charset="0"/>
                <a:cs typeface="Titillium Web" panose="020B0604020202020204" charset="0"/>
              </a:rPr>
              <a:t>were</a:t>
            </a:r>
            <a:r>
              <a:rPr lang="lt-LT" sz="2000" dirty="0">
                <a:solidFill>
                  <a:srgbClr val="002060"/>
                </a:solidFill>
                <a:latin typeface="Titillium Web" panose="020B0604020202020204" charset="0"/>
                <a:cs typeface="Titillium Web" panose="020B0604020202020204" charset="0"/>
              </a:rPr>
              <a:t> </a:t>
            </a:r>
            <a:r>
              <a:rPr lang="lt-LT" sz="2000" dirty="0" err="1">
                <a:solidFill>
                  <a:srgbClr val="002060"/>
                </a:solidFill>
                <a:latin typeface="Titillium Web" panose="020B0604020202020204" charset="0"/>
                <a:cs typeface="Titillium Web" panose="020B0604020202020204" charset="0"/>
              </a:rPr>
              <a:t>selected</a:t>
            </a:r>
            <a:r>
              <a:rPr lang="lt-LT" sz="2000" dirty="0">
                <a:solidFill>
                  <a:srgbClr val="002060"/>
                </a:solidFill>
                <a:latin typeface="Titillium Web" panose="020B0604020202020204" charset="0"/>
                <a:cs typeface="Titillium Web" panose="020B0604020202020204" charset="0"/>
              </a:rPr>
              <a:t> </a:t>
            </a:r>
            <a:r>
              <a:rPr lang="lt-LT" sz="2000" dirty="0" err="1">
                <a:solidFill>
                  <a:srgbClr val="002060"/>
                </a:solidFill>
                <a:latin typeface="Titillium Web" panose="020B0604020202020204" charset="0"/>
                <a:cs typeface="Titillium Web" panose="020B0604020202020204" charset="0"/>
              </a:rPr>
              <a:t>for</a:t>
            </a:r>
            <a:r>
              <a:rPr lang="lt-LT" sz="2000" dirty="0">
                <a:solidFill>
                  <a:srgbClr val="002060"/>
                </a:solidFill>
                <a:latin typeface="Titillium Web" panose="020B0604020202020204" charset="0"/>
                <a:cs typeface="Titillium Web" panose="020B0604020202020204" charset="0"/>
              </a:rPr>
              <a:t> </a:t>
            </a:r>
            <a:r>
              <a:rPr lang="lt-LT" sz="2000" dirty="0" err="1">
                <a:solidFill>
                  <a:srgbClr val="002060"/>
                </a:solidFill>
                <a:latin typeface="Titillium Web" panose="020B0604020202020204" charset="0"/>
                <a:cs typeface="Titillium Web" panose="020B0604020202020204" charset="0"/>
              </a:rPr>
              <a:t>the</a:t>
            </a:r>
            <a:r>
              <a:rPr lang="lt-LT" sz="2000" dirty="0">
                <a:solidFill>
                  <a:srgbClr val="002060"/>
                </a:solidFill>
                <a:latin typeface="Titillium Web" panose="020B0604020202020204" charset="0"/>
                <a:cs typeface="Titillium Web" panose="020B0604020202020204" charset="0"/>
              </a:rPr>
              <a:t> </a:t>
            </a:r>
            <a:r>
              <a:rPr lang="lt-LT" sz="2000" dirty="0" err="1">
                <a:solidFill>
                  <a:srgbClr val="002060"/>
                </a:solidFill>
                <a:latin typeface="Titillium Web" panose="020B0604020202020204" charset="0"/>
                <a:cs typeface="Titillium Web" panose="020B0604020202020204" charset="0"/>
              </a:rPr>
              <a:t>flight</a:t>
            </a:r>
            <a:r>
              <a:rPr lang="lt-LT" sz="2000" dirty="0">
                <a:solidFill>
                  <a:srgbClr val="002060"/>
                </a:solidFill>
                <a:latin typeface="Titillium Web" panose="020B0604020202020204" charset="0"/>
                <a:cs typeface="Titillium Web" panose="020B0604020202020204" charset="0"/>
              </a:rPr>
              <a:t>: </a:t>
            </a:r>
            <a:r>
              <a:rPr lang="lt-LT" sz="2000" dirty="0" err="1">
                <a:solidFill>
                  <a:srgbClr val="002060"/>
                </a:solidFill>
                <a:latin typeface="Titillium Web" panose="020B0604020202020204" charset="0"/>
                <a:cs typeface="Titillium Web" panose="020B0604020202020204" charset="0"/>
              </a:rPr>
              <a:t>overlapping</a:t>
            </a:r>
            <a:r>
              <a:rPr lang="lt-LT" sz="2000" dirty="0">
                <a:solidFill>
                  <a:srgbClr val="002060"/>
                </a:solidFill>
                <a:latin typeface="Titillium Web" panose="020B0604020202020204" charset="0"/>
                <a:cs typeface="Titillium Web" panose="020B0604020202020204" charset="0"/>
              </a:rPr>
              <a:t> 85</a:t>
            </a:r>
            <a:r>
              <a:rPr lang="en-US" sz="2000" dirty="0">
                <a:solidFill>
                  <a:srgbClr val="002060"/>
                </a:solidFill>
                <a:latin typeface="Titillium Web" panose="020B0604020202020204" charset="0"/>
                <a:cs typeface="Titillium Web" panose="020B0604020202020204" charset="0"/>
              </a:rPr>
              <a:t>% front and 75% sideways</a:t>
            </a:r>
            <a:r>
              <a:rPr lang="lt-LT" sz="2000" dirty="0">
                <a:solidFill>
                  <a:srgbClr val="002060"/>
                </a:solidFill>
                <a:latin typeface="Titillium Web" panose="020B0604020202020204" charset="0"/>
                <a:cs typeface="Titillium Web" panose="020B0604020202020204" charset="0"/>
              </a:rPr>
              <a:t>.</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871" y="2131221"/>
            <a:ext cx="4224469" cy="2187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994" y="4208780"/>
            <a:ext cx="4344209" cy="2486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6870" y="2268425"/>
            <a:ext cx="4948271" cy="1692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2648" y="4377986"/>
            <a:ext cx="5846294" cy="214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8214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0043" y="4221572"/>
            <a:ext cx="4876800"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7423" y="1665760"/>
            <a:ext cx="4925484"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urinio vietos rezervavimo ženklas 2"/>
          <p:cNvSpPr>
            <a:spLocks noGrp="1"/>
          </p:cNvSpPr>
          <p:nvPr>
            <p:ph sz="half" idx="1"/>
          </p:nvPr>
        </p:nvSpPr>
        <p:spPr>
          <a:xfrm>
            <a:off x="719404" y="260661"/>
            <a:ext cx="5300397" cy="5413321"/>
          </a:xfrm>
        </p:spPr>
        <p:txBody>
          <a:bodyPr/>
          <a:lstStyle/>
          <a:p>
            <a:r>
              <a:rPr lang="lt-LT" dirty="0" err="1">
                <a:solidFill>
                  <a:srgbClr val="002060"/>
                </a:solidFill>
                <a:latin typeface="Titillium Web" panose="020B0604020202020204" charset="0"/>
                <a:cs typeface="Titillium Web" panose="020B0604020202020204" charset="0"/>
              </a:rPr>
              <a:t>Valley</a:t>
            </a:r>
            <a:r>
              <a:rPr lang="lt-LT" dirty="0">
                <a:solidFill>
                  <a:srgbClr val="002060"/>
                </a:solidFill>
                <a:latin typeface="Titillium Web" panose="020B0604020202020204" charset="0"/>
                <a:cs typeface="Titillium Web" panose="020B0604020202020204" charset="0"/>
              </a:rPr>
              <a:t> „Meilės alėja“ </a:t>
            </a:r>
            <a:r>
              <a:rPr lang="lt-LT" dirty="0" err="1">
                <a:solidFill>
                  <a:srgbClr val="002060"/>
                </a:solidFill>
                <a:latin typeface="Titillium Web" panose="020B0604020202020204" charset="0"/>
                <a:cs typeface="Titillium Web" panose="020B0604020202020204" charset="0"/>
              </a:rPr>
              <a:t>by</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the</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river</a:t>
            </a:r>
            <a:r>
              <a:rPr lang="lt-LT" dirty="0">
                <a:solidFill>
                  <a:srgbClr val="002060"/>
                </a:solidFill>
                <a:latin typeface="Titillium Web" panose="020B0604020202020204" charset="0"/>
                <a:cs typeface="Titillium Web" panose="020B0604020202020204" charset="0"/>
              </a:rPr>
              <a:t> Jūra </a:t>
            </a:r>
            <a:r>
              <a:rPr lang="lt-LT" dirty="0" err="1">
                <a:solidFill>
                  <a:srgbClr val="002060"/>
                </a:solidFill>
                <a:latin typeface="Titillium Web" panose="020B0604020202020204" charset="0"/>
                <a:cs typeface="Titillium Web" panose="020B0604020202020204" charset="0"/>
              </a:rPr>
              <a:t>in</a:t>
            </a:r>
            <a:r>
              <a:rPr lang="lt-LT" dirty="0">
                <a:solidFill>
                  <a:srgbClr val="002060"/>
                </a:solidFill>
                <a:latin typeface="Titillium Web" panose="020B0604020202020204" charset="0"/>
                <a:cs typeface="Titillium Web" panose="020B0604020202020204" charset="0"/>
              </a:rPr>
              <a:t> Tauragė </a:t>
            </a:r>
            <a:r>
              <a:rPr lang="lt-LT" dirty="0" err="1">
                <a:solidFill>
                  <a:srgbClr val="002060"/>
                </a:solidFill>
                <a:latin typeface="Titillium Web" panose="020B0604020202020204" charset="0"/>
                <a:cs typeface="Titillium Web" panose="020B0604020202020204" charset="0"/>
              </a:rPr>
              <a:t>has</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been</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scanned</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with</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the</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help</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of</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remote</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measurement</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technology</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using</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devices</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such</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as</a:t>
            </a:r>
            <a:r>
              <a:rPr lang="lt-LT" dirty="0">
                <a:solidFill>
                  <a:srgbClr val="002060"/>
                </a:solidFill>
                <a:latin typeface="Titillium Web" panose="020B0604020202020204" charset="0"/>
                <a:cs typeface="Titillium Web" panose="020B0604020202020204" charset="0"/>
              </a:rPr>
              <a:t> DJI </a:t>
            </a:r>
            <a:r>
              <a:rPr lang="lt-LT" dirty="0" err="1">
                <a:solidFill>
                  <a:srgbClr val="002060"/>
                </a:solidFill>
                <a:latin typeface="Titillium Web" panose="020B0604020202020204" charset="0"/>
                <a:cs typeface="Titillium Web" panose="020B0604020202020204" charset="0"/>
              </a:rPr>
              <a:t>Matrice</a:t>
            </a:r>
            <a:r>
              <a:rPr lang="lt-LT" dirty="0">
                <a:solidFill>
                  <a:srgbClr val="002060"/>
                </a:solidFill>
                <a:latin typeface="Titillium Web" panose="020B0604020202020204" charset="0"/>
                <a:cs typeface="Titillium Web" panose="020B0604020202020204" charset="0"/>
              </a:rPr>
              <a:t> Pro </a:t>
            </a:r>
            <a:r>
              <a:rPr lang="lt-LT" dirty="0" err="1">
                <a:solidFill>
                  <a:srgbClr val="002060"/>
                </a:solidFill>
                <a:latin typeface="Titillium Web" panose="020B0604020202020204" charset="0"/>
                <a:cs typeface="Titillium Web" panose="020B0604020202020204" charset="0"/>
              </a:rPr>
              <a:t>drone</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Zenmuse</a:t>
            </a:r>
            <a:r>
              <a:rPr lang="lt-LT" dirty="0">
                <a:solidFill>
                  <a:srgbClr val="002060"/>
                </a:solidFill>
                <a:latin typeface="Titillium Web" panose="020B0604020202020204" charset="0"/>
                <a:cs typeface="Titillium Web" panose="020B0604020202020204" charset="0"/>
              </a:rPr>
              <a:t> X5 </a:t>
            </a:r>
            <a:r>
              <a:rPr lang="lt-LT" dirty="0" err="1">
                <a:solidFill>
                  <a:srgbClr val="002060"/>
                </a:solidFill>
                <a:latin typeface="Titillium Web" panose="020B0604020202020204" charset="0"/>
                <a:cs typeface="Titillium Web" panose="020B0604020202020204" charset="0"/>
              </a:rPr>
              <a:t>camera</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and</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YellowScan</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Mapper</a:t>
            </a:r>
            <a:r>
              <a:rPr lang="lt-LT" dirty="0">
                <a:solidFill>
                  <a:srgbClr val="002060"/>
                </a:solidFill>
                <a:latin typeface="Titillium Web" panose="020B0604020202020204" charset="0"/>
                <a:cs typeface="Titillium Web" panose="020B0604020202020204" charset="0"/>
              </a:rPr>
              <a:t> II </a:t>
            </a:r>
            <a:r>
              <a:rPr lang="lt-LT" dirty="0" err="1">
                <a:solidFill>
                  <a:srgbClr val="002060"/>
                </a:solidFill>
                <a:latin typeface="Titillium Web" panose="020B0604020202020204" charset="0"/>
                <a:cs typeface="Titillium Web" panose="020B0604020202020204" charset="0"/>
              </a:rPr>
              <a:t>scanner</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with</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integrated</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LiDar</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system</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Orthophotographic</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map</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has</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been</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made</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using</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programme</a:t>
            </a:r>
            <a:r>
              <a:rPr lang="lt-LT" dirty="0">
                <a:solidFill>
                  <a:srgbClr val="002060"/>
                </a:solidFill>
                <a:latin typeface="Titillium Web" panose="020B0604020202020204" charset="0"/>
                <a:cs typeface="Titillium Web" panose="020B0604020202020204" charset="0"/>
              </a:rPr>
              <a:t> „Pix4D“ </a:t>
            </a:r>
            <a:r>
              <a:rPr lang="lt-LT" dirty="0" err="1">
                <a:solidFill>
                  <a:srgbClr val="002060"/>
                </a:solidFill>
                <a:latin typeface="Titillium Web" panose="020B0604020202020204" charset="0"/>
                <a:cs typeface="Titillium Web" panose="020B0604020202020204" charset="0"/>
              </a:rPr>
              <a:t>and</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the</a:t>
            </a:r>
            <a:r>
              <a:rPr lang="lt-LT" dirty="0">
                <a:solidFill>
                  <a:srgbClr val="002060"/>
                </a:solidFill>
                <a:latin typeface="Titillium Web" panose="020B0604020202020204" charset="0"/>
                <a:cs typeface="Titillium Web" panose="020B0604020202020204" charset="0"/>
              </a:rPr>
              <a:t> 3D </a:t>
            </a:r>
            <a:r>
              <a:rPr lang="lt-LT" dirty="0" err="1">
                <a:solidFill>
                  <a:srgbClr val="002060"/>
                </a:solidFill>
                <a:latin typeface="Titillium Web" panose="020B0604020202020204" charset="0"/>
                <a:cs typeface="Titillium Web" panose="020B0604020202020204" charset="0"/>
              </a:rPr>
              <a:t>model</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has</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been</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created</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using</a:t>
            </a:r>
            <a:r>
              <a:rPr lang="lt-LT" dirty="0">
                <a:solidFill>
                  <a:srgbClr val="002060"/>
                </a:solidFill>
                <a:latin typeface="Titillium Web" panose="020B0604020202020204" charset="0"/>
                <a:cs typeface="Titillium Web" panose="020B0604020202020204" charset="0"/>
              </a:rPr>
              <a:t> „Bentley </a:t>
            </a:r>
            <a:r>
              <a:rPr lang="lt-LT" dirty="0" err="1">
                <a:solidFill>
                  <a:srgbClr val="002060"/>
                </a:solidFill>
                <a:latin typeface="Titillium Web" panose="020B0604020202020204" charset="0"/>
                <a:cs typeface="Titillium Web" panose="020B0604020202020204" charset="0"/>
              </a:rPr>
              <a:t>microstation</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programme</a:t>
            </a:r>
            <a:r>
              <a:rPr lang="lt-LT" dirty="0">
                <a:solidFill>
                  <a:srgbClr val="002060"/>
                </a:solidFill>
                <a:latin typeface="Titillium Web" panose="020B0604020202020204" charset="0"/>
                <a:cs typeface="Titillium Web" panose="020B0604020202020204" charset="0"/>
              </a:rPr>
              <a:t>.</a:t>
            </a:r>
          </a:p>
        </p:txBody>
      </p:sp>
      <p:sp>
        <p:nvSpPr>
          <p:cNvPr id="4" name="Turinio vietos rezervavimo ženklas 3"/>
          <p:cNvSpPr>
            <a:spLocks noGrp="1"/>
          </p:cNvSpPr>
          <p:nvPr>
            <p:ph sz="half" idx="2"/>
          </p:nvPr>
        </p:nvSpPr>
        <p:spPr>
          <a:xfrm>
            <a:off x="6155261" y="260661"/>
            <a:ext cx="5198539" cy="5413321"/>
          </a:xfrm>
        </p:spPr>
        <p:txBody>
          <a:bodyPr/>
          <a:lstStyle/>
          <a:p>
            <a:r>
              <a:rPr lang="lt-LT" dirty="0">
                <a:solidFill>
                  <a:srgbClr val="002060"/>
                </a:solidFill>
                <a:latin typeface="Titillium Web" panose="020B0604020202020204" charset="0"/>
                <a:cs typeface="Titillium Web" panose="020B0604020202020204" charset="0"/>
              </a:rPr>
              <a:t>T</a:t>
            </a:r>
            <a:r>
              <a:rPr lang="en-US" dirty="0">
                <a:solidFill>
                  <a:srgbClr val="002060"/>
                </a:solidFill>
                <a:latin typeface="Titillium Web" panose="020B0604020202020204" charset="0"/>
                <a:cs typeface="Titillium Web" panose="020B0604020202020204" charset="0"/>
              </a:rPr>
              <a:t>he shore lines of the Baltic Sea at Holland`s Hats </a:t>
            </a:r>
            <a:r>
              <a:rPr lang="lt-LT" dirty="0">
                <a:solidFill>
                  <a:srgbClr val="002060"/>
                </a:solidFill>
                <a:latin typeface="Titillium Web" panose="020B0604020202020204" charset="0"/>
                <a:cs typeface="Titillium Web" panose="020B0604020202020204" charset="0"/>
              </a:rPr>
              <a:t>r</a:t>
            </a:r>
            <a:r>
              <a:rPr lang="en-US" dirty="0">
                <a:solidFill>
                  <a:srgbClr val="002060"/>
                </a:solidFill>
                <a:latin typeface="Titillium Web" panose="020B0604020202020204" charset="0"/>
                <a:cs typeface="Titillium Web" panose="020B0604020202020204" charset="0"/>
              </a:rPr>
              <a:t>emote </a:t>
            </a:r>
            <a:r>
              <a:rPr lang="lt-LT" dirty="0">
                <a:solidFill>
                  <a:srgbClr val="002060"/>
                </a:solidFill>
                <a:latin typeface="Titillium Web" panose="020B0604020202020204" charset="0"/>
                <a:cs typeface="Titillium Web" panose="020B0604020202020204" charset="0"/>
              </a:rPr>
              <a:t>s</a:t>
            </a:r>
            <a:r>
              <a:rPr lang="en-US" dirty="0" err="1">
                <a:solidFill>
                  <a:srgbClr val="002060"/>
                </a:solidFill>
                <a:latin typeface="Titillium Web" panose="020B0604020202020204" charset="0"/>
                <a:cs typeface="Titillium Web" panose="020B0604020202020204" charset="0"/>
              </a:rPr>
              <a:t>ensing</a:t>
            </a:r>
            <a:r>
              <a:rPr lang="en-US" dirty="0">
                <a:solidFill>
                  <a:srgbClr val="002060"/>
                </a:solidFill>
                <a:latin typeface="Titillium Web" panose="020B0604020202020204" charset="0"/>
                <a:cs typeface="Titillium Web" panose="020B0604020202020204" charset="0"/>
              </a:rPr>
              <a:t> </a:t>
            </a:r>
            <a:r>
              <a:rPr lang="lt-LT" dirty="0">
                <a:solidFill>
                  <a:srgbClr val="002060"/>
                </a:solidFill>
                <a:latin typeface="Titillium Web" panose="020B0604020202020204" charset="0"/>
                <a:cs typeface="Titillium Web" panose="020B0604020202020204" charset="0"/>
              </a:rPr>
              <a:t>m</a:t>
            </a:r>
            <a:r>
              <a:rPr lang="en-US" dirty="0" err="1">
                <a:solidFill>
                  <a:srgbClr val="002060"/>
                </a:solidFill>
                <a:latin typeface="Titillium Web" panose="020B0604020202020204" charset="0"/>
                <a:cs typeface="Titillium Web" panose="020B0604020202020204" charset="0"/>
              </a:rPr>
              <a:t>easuring</a:t>
            </a:r>
            <a:r>
              <a:rPr lang="en-US" dirty="0">
                <a:solidFill>
                  <a:srgbClr val="002060"/>
                </a:solidFill>
                <a:latin typeface="Titillium Web" panose="020B0604020202020204" charset="0"/>
                <a:cs typeface="Titillium Web" panose="020B0604020202020204" charset="0"/>
              </a:rPr>
              <a:t> with “DJI </a:t>
            </a:r>
            <a:r>
              <a:rPr lang="en-US" dirty="0" err="1">
                <a:solidFill>
                  <a:srgbClr val="002060"/>
                </a:solidFill>
                <a:latin typeface="Titillium Web" panose="020B0604020202020204" charset="0"/>
                <a:cs typeface="Titillium Web" panose="020B0604020202020204" charset="0"/>
              </a:rPr>
              <a:t>Matrice</a:t>
            </a:r>
            <a:r>
              <a:rPr lang="en-US" dirty="0">
                <a:solidFill>
                  <a:srgbClr val="002060"/>
                </a:solidFill>
                <a:latin typeface="Titillium Web" panose="020B0604020202020204" charset="0"/>
                <a:cs typeface="Titillium Web" panose="020B0604020202020204" charset="0"/>
              </a:rPr>
              <a:t> 600 Pro” unmanned aircraft, </a:t>
            </a:r>
            <a:r>
              <a:rPr lang="en-US" dirty="0" err="1">
                <a:solidFill>
                  <a:srgbClr val="002060"/>
                </a:solidFill>
                <a:latin typeface="Titillium Web" panose="020B0604020202020204" charset="0"/>
                <a:cs typeface="Titillium Web" panose="020B0604020202020204" charset="0"/>
              </a:rPr>
              <a:t>orthophotographic</a:t>
            </a:r>
            <a:r>
              <a:rPr lang="en-US" dirty="0">
                <a:solidFill>
                  <a:srgbClr val="002060"/>
                </a:solidFill>
                <a:latin typeface="Titillium Web" panose="020B0604020202020204" charset="0"/>
                <a:cs typeface="Titillium Web" panose="020B0604020202020204" charset="0"/>
              </a:rPr>
              <a:t> map and 3D modeling with “Pix4D” and “Bentley </a:t>
            </a:r>
            <a:r>
              <a:rPr lang="en-US" dirty="0" err="1">
                <a:solidFill>
                  <a:srgbClr val="002060"/>
                </a:solidFill>
                <a:latin typeface="Titillium Web" panose="020B0604020202020204" charset="0"/>
                <a:cs typeface="Titillium Web" panose="020B0604020202020204" charset="0"/>
              </a:rPr>
              <a:t>Microstation</a:t>
            </a:r>
            <a:r>
              <a:rPr lang="en-US" dirty="0">
                <a:solidFill>
                  <a:srgbClr val="002060"/>
                </a:solidFill>
                <a:latin typeface="Titillium Web" panose="020B0604020202020204" charset="0"/>
                <a:cs typeface="Titillium Web" panose="020B0604020202020204" charset="0"/>
              </a:rPr>
              <a:t>” program 3D Surface Modeling.</a:t>
            </a:r>
            <a:endParaRPr lang="lt-LT" dirty="0">
              <a:solidFill>
                <a:srgbClr val="002060"/>
              </a:solidFill>
              <a:latin typeface="Titillium Web" panose="020B0604020202020204" charset="0"/>
              <a:cs typeface="Titillium Web" panose="020B0604020202020204" charset="0"/>
            </a:endParaRPr>
          </a:p>
        </p:txBody>
      </p:sp>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111" y="2564904"/>
            <a:ext cx="3987572" cy="1678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2188" y="4142876"/>
            <a:ext cx="4667773" cy="2510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2066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half" idx="1"/>
          </p:nvPr>
        </p:nvSpPr>
        <p:spPr>
          <a:xfrm>
            <a:off x="815416" y="692697"/>
            <a:ext cx="5300397" cy="5438784"/>
          </a:xfrm>
        </p:spPr>
        <p:txBody>
          <a:bodyPr/>
          <a:lstStyle/>
          <a:p>
            <a:r>
              <a:rPr lang="en-US" dirty="0">
                <a:solidFill>
                  <a:srgbClr val="002060"/>
                </a:solidFill>
                <a:latin typeface="Titillium Web" panose="020B0604020202020204" charset="0"/>
                <a:cs typeface="Titillium Web" panose="020B0604020202020204" charset="0"/>
              </a:rPr>
              <a:t>Remote sensing measurements in The first museum (1812 y.) in Lithuania, located inside the oak stem </a:t>
            </a:r>
            <a:r>
              <a:rPr lang="lt-LT" dirty="0" err="1">
                <a:solidFill>
                  <a:srgbClr val="002060"/>
                </a:solidFill>
                <a:latin typeface="Titillium Web" panose="020B0604020202020204" charset="0"/>
                <a:cs typeface="Titillium Web" panose="020B0604020202020204" charset="0"/>
              </a:rPr>
              <a:t>scanning</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whit</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Zenmuse</a:t>
            </a:r>
            <a:r>
              <a:rPr lang="lt-LT" dirty="0">
                <a:solidFill>
                  <a:srgbClr val="002060"/>
                </a:solidFill>
                <a:latin typeface="Titillium Web" panose="020B0604020202020204" charset="0"/>
                <a:cs typeface="Titillium Web" panose="020B0604020202020204" charset="0"/>
              </a:rPr>
              <a:t> X5“ </a:t>
            </a:r>
            <a:r>
              <a:rPr lang="lt-LT" dirty="0" err="1">
                <a:solidFill>
                  <a:srgbClr val="002060"/>
                </a:solidFill>
                <a:latin typeface="Titillium Web" panose="020B0604020202020204" charset="0"/>
                <a:cs typeface="Titillium Web" panose="020B0604020202020204" charset="0"/>
              </a:rPr>
              <a:t>camera</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and</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drone</a:t>
            </a:r>
            <a:r>
              <a:rPr lang="lt-LT" dirty="0">
                <a:solidFill>
                  <a:srgbClr val="002060"/>
                </a:solidFill>
                <a:latin typeface="Titillium Web" panose="020B0604020202020204" charset="0"/>
                <a:cs typeface="Titillium Web" panose="020B0604020202020204" charset="0"/>
              </a:rPr>
              <a:t> „DJI </a:t>
            </a:r>
            <a:r>
              <a:rPr lang="lt-LT" dirty="0" err="1">
                <a:solidFill>
                  <a:srgbClr val="002060"/>
                </a:solidFill>
                <a:latin typeface="Titillium Web" panose="020B0604020202020204" charset="0"/>
                <a:cs typeface="Titillium Web" panose="020B0604020202020204" charset="0"/>
              </a:rPr>
              <a:t>matrice</a:t>
            </a:r>
            <a:r>
              <a:rPr lang="lt-LT" dirty="0">
                <a:solidFill>
                  <a:srgbClr val="002060"/>
                </a:solidFill>
                <a:latin typeface="Titillium Web" panose="020B0604020202020204" charset="0"/>
                <a:cs typeface="Titillium Web" panose="020B0604020202020204" charset="0"/>
              </a:rPr>
              <a:t> 600“ </a:t>
            </a:r>
            <a:r>
              <a:rPr lang="lt-LT" dirty="0" err="1">
                <a:solidFill>
                  <a:srgbClr val="002060"/>
                </a:solidFill>
                <a:latin typeface="Titillium Web" panose="020B0604020202020204" charset="0"/>
                <a:cs typeface="Titillium Web" panose="020B0604020202020204" charset="0"/>
              </a:rPr>
              <a:t>assistance</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orthophotographic</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mape</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and</a:t>
            </a:r>
            <a:r>
              <a:rPr lang="lt-LT" dirty="0">
                <a:solidFill>
                  <a:srgbClr val="002060"/>
                </a:solidFill>
                <a:latin typeface="Titillium Web" panose="020B0604020202020204" charset="0"/>
                <a:cs typeface="Titillium Web" panose="020B0604020202020204" charset="0"/>
              </a:rPr>
              <a:t> 3D </a:t>
            </a:r>
            <a:r>
              <a:rPr lang="lt-LT" dirty="0" err="1">
                <a:solidFill>
                  <a:srgbClr val="002060"/>
                </a:solidFill>
                <a:latin typeface="Titillium Web" panose="020B0604020202020204" charset="0"/>
                <a:cs typeface="Titillium Web" panose="020B0604020202020204" charset="0"/>
              </a:rPr>
              <a:t>model</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making</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whit</a:t>
            </a:r>
            <a:r>
              <a:rPr lang="lt-LT" dirty="0">
                <a:solidFill>
                  <a:srgbClr val="002060"/>
                </a:solidFill>
                <a:latin typeface="Titillium Web" panose="020B0604020202020204" charset="0"/>
                <a:cs typeface="Titillium Web" panose="020B0604020202020204" charset="0"/>
              </a:rPr>
              <a:t> „Pix4D“ </a:t>
            </a:r>
            <a:r>
              <a:rPr lang="lt-LT" dirty="0" err="1">
                <a:solidFill>
                  <a:srgbClr val="002060"/>
                </a:solidFill>
                <a:latin typeface="Titillium Web" panose="020B0604020202020204" charset="0"/>
                <a:cs typeface="Titillium Web" panose="020B0604020202020204" charset="0"/>
              </a:rPr>
              <a:t>and</a:t>
            </a:r>
            <a:r>
              <a:rPr lang="lt-LT" dirty="0">
                <a:solidFill>
                  <a:srgbClr val="002060"/>
                </a:solidFill>
                <a:latin typeface="Titillium Web" panose="020B0604020202020204" charset="0"/>
                <a:cs typeface="Titillium Web" panose="020B0604020202020204" charset="0"/>
              </a:rPr>
              <a:t> „Bentley </a:t>
            </a:r>
            <a:r>
              <a:rPr lang="lt-LT" dirty="0" err="1">
                <a:solidFill>
                  <a:srgbClr val="002060"/>
                </a:solidFill>
                <a:latin typeface="Titillium Web" panose="020B0604020202020204" charset="0"/>
                <a:cs typeface="Titillium Web" panose="020B0604020202020204" charset="0"/>
              </a:rPr>
              <a:t>Microstation</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programs</a:t>
            </a:r>
            <a:r>
              <a:rPr lang="lt-LT" dirty="0">
                <a:solidFill>
                  <a:srgbClr val="002060"/>
                </a:solidFill>
                <a:latin typeface="Titillium Web" panose="020B0604020202020204" charset="0"/>
                <a:cs typeface="Titillium Web" panose="020B0604020202020204" charset="0"/>
              </a:rPr>
              <a:t>.</a:t>
            </a:r>
            <a:r>
              <a:rPr lang="en-US" dirty="0">
                <a:solidFill>
                  <a:srgbClr val="002060"/>
                </a:solidFill>
                <a:latin typeface="Titillium Web" panose="020B0604020202020204" charset="0"/>
                <a:cs typeface="Titillium Web" panose="020B0604020202020204" charset="0"/>
              </a:rPr>
              <a:t> The following settings were selected for the flight: overlapping 85% front and 75% sideways.</a:t>
            </a:r>
            <a:endParaRPr lang="lt-LT" dirty="0">
              <a:solidFill>
                <a:srgbClr val="002060"/>
              </a:solidFill>
              <a:latin typeface="Titillium Web" panose="020B0604020202020204" charset="0"/>
              <a:cs typeface="Titillium Web" panose="020B0604020202020204" charset="0"/>
            </a:endParaRPr>
          </a:p>
        </p:txBody>
      </p:sp>
      <p:sp>
        <p:nvSpPr>
          <p:cNvPr id="4" name="Turinio vietos rezervavimo ženklas 3"/>
          <p:cNvSpPr>
            <a:spLocks noGrp="1"/>
          </p:cNvSpPr>
          <p:nvPr>
            <p:ph sz="half" idx="2"/>
          </p:nvPr>
        </p:nvSpPr>
        <p:spPr>
          <a:xfrm>
            <a:off x="6192012" y="836725"/>
            <a:ext cx="5161789" cy="4837257"/>
          </a:xfrm>
        </p:spPr>
        <p:txBody>
          <a:bodyPr/>
          <a:lstStyle/>
          <a:p>
            <a:r>
              <a:rPr lang="lt-LT" dirty="0" err="1">
                <a:solidFill>
                  <a:srgbClr val="002060"/>
                </a:solidFill>
                <a:latin typeface="Titillium Web" panose="020B0604020202020204" charset="0"/>
                <a:cs typeface="Titillium Web" panose="020B0604020202020204" charset="0"/>
              </a:rPr>
              <a:t>The</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Medvėgalis</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mound</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scanning</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by</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drone</a:t>
            </a:r>
            <a:r>
              <a:rPr lang="lt-LT" dirty="0">
                <a:solidFill>
                  <a:srgbClr val="002060"/>
                </a:solidFill>
                <a:latin typeface="Titillium Web" panose="020B0604020202020204" charset="0"/>
                <a:cs typeface="Titillium Web" panose="020B0604020202020204" charset="0"/>
              </a:rPr>
              <a:t> „DJI </a:t>
            </a:r>
            <a:r>
              <a:rPr lang="lt-LT" dirty="0" err="1">
                <a:solidFill>
                  <a:srgbClr val="002060"/>
                </a:solidFill>
                <a:latin typeface="Titillium Web" panose="020B0604020202020204" charset="0"/>
                <a:cs typeface="Titillium Web" panose="020B0604020202020204" charset="0"/>
              </a:rPr>
              <a:t>Matrice</a:t>
            </a:r>
            <a:r>
              <a:rPr lang="lt-LT" dirty="0">
                <a:solidFill>
                  <a:srgbClr val="002060"/>
                </a:solidFill>
                <a:latin typeface="Titillium Web" panose="020B0604020202020204" charset="0"/>
                <a:cs typeface="Titillium Web" panose="020B0604020202020204" charset="0"/>
              </a:rPr>
              <a:t> 600 pro“ </a:t>
            </a:r>
            <a:r>
              <a:rPr lang="lt-LT" dirty="0" err="1">
                <a:solidFill>
                  <a:srgbClr val="002060"/>
                </a:solidFill>
                <a:latin typeface="Titillium Web" panose="020B0604020202020204" charset="0"/>
                <a:cs typeface="Titillium Web" panose="020B0604020202020204" charset="0"/>
              </a:rPr>
              <a:t>and</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Lidar</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YellowScan</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Maper</a:t>
            </a:r>
            <a:r>
              <a:rPr lang="lt-LT" dirty="0">
                <a:solidFill>
                  <a:srgbClr val="002060"/>
                </a:solidFill>
                <a:latin typeface="Titillium Web" panose="020B0604020202020204" charset="0"/>
                <a:cs typeface="Titillium Web" panose="020B0604020202020204" charset="0"/>
              </a:rPr>
              <a:t> II“ </a:t>
            </a:r>
            <a:r>
              <a:rPr lang="lt-LT" dirty="0" err="1">
                <a:solidFill>
                  <a:srgbClr val="002060"/>
                </a:solidFill>
                <a:latin typeface="Titillium Web" panose="020B0604020202020204" charset="0"/>
                <a:cs typeface="Titillium Web" panose="020B0604020202020204" charset="0"/>
              </a:rPr>
              <a:t>scanner</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ortophotographic</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map</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created</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by</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program</a:t>
            </a:r>
            <a:r>
              <a:rPr lang="lt-LT" dirty="0">
                <a:solidFill>
                  <a:srgbClr val="002060"/>
                </a:solidFill>
                <a:latin typeface="Titillium Web" panose="020B0604020202020204" charset="0"/>
                <a:cs typeface="Titillium Web" panose="020B0604020202020204" charset="0"/>
              </a:rPr>
              <a:t> „Pix4D“ </a:t>
            </a:r>
            <a:r>
              <a:rPr lang="lt-LT" dirty="0" err="1">
                <a:solidFill>
                  <a:srgbClr val="002060"/>
                </a:solidFill>
                <a:latin typeface="Titillium Web" panose="020B0604020202020204" charset="0"/>
                <a:cs typeface="Titillium Web" panose="020B0604020202020204" charset="0"/>
              </a:rPr>
              <a:t>and</a:t>
            </a:r>
            <a:r>
              <a:rPr lang="lt-LT" dirty="0">
                <a:solidFill>
                  <a:srgbClr val="002060"/>
                </a:solidFill>
                <a:latin typeface="Titillium Web" panose="020B0604020202020204" charset="0"/>
                <a:cs typeface="Titillium Web" panose="020B0604020202020204" charset="0"/>
              </a:rPr>
              <a:t> 3D </a:t>
            </a:r>
            <a:r>
              <a:rPr lang="lt-LT" dirty="0" err="1">
                <a:solidFill>
                  <a:srgbClr val="002060"/>
                </a:solidFill>
                <a:latin typeface="Titillium Web" panose="020B0604020202020204" charset="0"/>
                <a:cs typeface="Titillium Web" panose="020B0604020202020204" charset="0"/>
              </a:rPr>
              <a:t>model</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created</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by</a:t>
            </a:r>
            <a:r>
              <a:rPr lang="lt-LT" dirty="0">
                <a:solidFill>
                  <a:srgbClr val="002060"/>
                </a:solidFill>
                <a:latin typeface="Titillium Web" panose="020B0604020202020204" charset="0"/>
                <a:cs typeface="Titillium Web" panose="020B0604020202020204" charset="0"/>
              </a:rPr>
              <a:t> „Bentley </a:t>
            </a:r>
            <a:r>
              <a:rPr lang="lt-LT" dirty="0" err="1">
                <a:solidFill>
                  <a:srgbClr val="002060"/>
                </a:solidFill>
                <a:latin typeface="Titillium Web" panose="020B0604020202020204" charset="0"/>
                <a:cs typeface="Titillium Web" panose="020B0604020202020204" charset="0"/>
              </a:rPr>
              <a:t>MicroStation</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program</a:t>
            </a:r>
            <a:r>
              <a:rPr lang="lt-LT" dirty="0">
                <a:solidFill>
                  <a:srgbClr val="002060"/>
                </a:solidFill>
                <a:latin typeface="Titillium Web" panose="020B0604020202020204" charset="0"/>
                <a:cs typeface="Titillium Web" panose="020B0604020202020204" charset="0"/>
              </a:rPr>
              <a:t>. </a:t>
            </a: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5529" y="4463132"/>
            <a:ext cx="5726311" cy="2284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44" y="2852936"/>
            <a:ext cx="5598141"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0043" y="2276872"/>
            <a:ext cx="5253200" cy="190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5224" y="3861048"/>
            <a:ext cx="4670341" cy="1808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Antraštė 1"/>
          <p:cNvSpPr>
            <a:spLocks noGrp="1"/>
          </p:cNvSpPr>
          <p:nvPr>
            <p:ph type="title"/>
          </p:nvPr>
        </p:nvSpPr>
        <p:spPr>
          <a:xfrm>
            <a:off x="719403" y="116632"/>
            <a:ext cx="10515600" cy="547444"/>
          </a:xfrm>
        </p:spPr>
        <p:txBody>
          <a:bodyPr/>
          <a:lstStyle/>
          <a:p>
            <a:pPr algn="ctr"/>
            <a:r>
              <a:rPr lang="lt-LT" dirty="0">
                <a:solidFill>
                  <a:srgbClr val="002060"/>
                </a:solidFill>
                <a:latin typeface="Titillium Web" panose="020B0604020202020204" charset="0"/>
                <a:cs typeface="Titillium Web" panose="020B0604020202020204" charset="0"/>
              </a:rPr>
              <a:t>OUR EXPERIENCE...</a:t>
            </a:r>
          </a:p>
        </p:txBody>
      </p:sp>
    </p:spTree>
    <p:extLst>
      <p:ext uri="{BB962C8B-B14F-4D97-AF65-F5344CB8AC3E}">
        <p14:creationId xmlns:p14="http://schemas.microsoft.com/office/powerpoint/2010/main" val="2192315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431371" y="116632"/>
            <a:ext cx="10803632" cy="1584176"/>
          </a:xfrm>
        </p:spPr>
        <p:txBody>
          <a:bodyPr>
            <a:normAutofit/>
          </a:bodyPr>
          <a:lstStyle/>
          <a:p>
            <a:pPr algn="ctr"/>
            <a:r>
              <a:rPr lang="lt-LT" sz="2800" i="1" dirty="0">
                <a:solidFill>
                  <a:srgbClr val="002060"/>
                </a:solidFill>
                <a:latin typeface="Titillium Web" panose="020B0604020202020204" charset="0"/>
                <a:cs typeface="Titillium Web" panose="020B0604020202020204" charset="0"/>
              </a:rPr>
              <a:t>OUR EXPERIENCE...</a:t>
            </a:r>
            <a:br>
              <a:rPr lang="lt-LT" sz="2800" i="1" dirty="0">
                <a:solidFill>
                  <a:srgbClr val="002060"/>
                </a:solidFill>
                <a:latin typeface="Titillium Web" panose="020B0604020202020204" charset="0"/>
                <a:cs typeface="Titillium Web" panose="020B0604020202020204" charset="0"/>
              </a:rPr>
            </a:br>
            <a:r>
              <a:rPr lang="lt-LT" sz="2800" i="1" dirty="0">
                <a:solidFill>
                  <a:srgbClr val="002060"/>
                </a:solidFill>
                <a:latin typeface="Titillium Web" panose="020B0604020202020204" charset="0"/>
                <a:cs typeface="Titillium Web" panose="020B0604020202020204" charset="0"/>
              </a:rPr>
              <a:t/>
            </a:r>
            <a:br>
              <a:rPr lang="lt-LT" sz="2800" i="1" dirty="0">
                <a:solidFill>
                  <a:srgbClr val="002060"/>
                </a:solidFill>
                <a:latin typeface="Titillium Web" panose="020B0604020202020204" charset="0"/>
                <a:cs typeface="Titillium Web" panose="020B0604020202020204" charset="0"/>
              </a:rPr>
            </a:br>
            <a:r>
              <a:rPr lang="en-US" sz="2800" i="1" dirty="0">
                <a:solidFill>
                  <a:srgbClr val="002060"/>
                </a:solidFill>
                <a:latin typeface="Titillium Web" panose="020B0604020202020204" charset="0"/>
                <a:cs typeface="Titillium Web" panose="020B0604020202020204" charset="0"/>
              </a:rPr>
              <a:t>Scanning and Modeling of The Museum </a:t>
            </a:r>
            <a:r>
              <a:rPr lang="en-US" sz="2800" i="1" dirty="0" err="1">
                <a:solidFill>
                  <a:srgbClr val="002060"/>
                </a:solidFill>
                <a:latin typeface="Titillium Web" panose="020B0604020202020204" charset="0"/>
                <a:cs typeface="Titillium Web" panose="020B0604020202020204" charset="0"/>
              </a:rPr>
              <a:t>Bijotai</a:t>
            </a:r>
            <a:endParaRPr lang="lt-LT" sz="2800" i="1" dirty="0">
              <a:solidFill>
                <a:srgbClr val="002060"/>
              </a:solidFill>
              <a:latin typeface="Titillium Web" panose="020B0604020202020204" charset="0"/>
              <a:cs typeface="Titillium Web" panose="020B0604020202020204" charset="0"/>
            </a:endParaRPr>
          </a:p>
        </p:txBody>
      </p:sp>
      <p:sp>
        <p:nvSpPr>
          <p:cNvPr id="3" name="Turinio vietos rezervavimo ženklas 2"/>
          <p:cNvSpPr>
            <a:spLocks noGrp="1"/>
          </p:cNvSpPr>
          <p:nvPr>
            <p:ph sz="half" idx="1"/>
          </p:nvPr>
        </p:nvSpPr>
        <p:spPr>
          <a:xfrm>
            <a:off x="911424" y="1700808"/>
            <a:ext cx="5108376" cy="4680520"/>
          </a:xfrm>
        </p:spPr>
        <p:txBody>
          <a:bodyPr>
            <a:normAutofit/>
          </a:bodyPr>
          <a:lstStyle/>
          <a:p>
            <a:pPr algn="l"/>
            <a:r>
              <a:rPr lang="en-US" sz="1800" b="1" dirty="0">
                <a:solidFill>
                  <a:srgbClr val="002060"/>
                </a:solidFill>
                <a:latin typeface="Titillium Web" panose="020B0604020202020204" charset="0"/>
                <a:cs typeface="Titillium Web" panose="020B0604020202020204" charset="0"/>
              </a:rPr>
              <a:t>Aim of the work – </a:t>
            </a:r>
            <a:r>
              <a:rPr lang="en-US" sz="1800" dirty="0">
                <a:solidFill>
                  <a:srgbClr val="002060"/>
                </a:solidFill>
                <a:latin typeface="Titillium Web" panose="020B0604020202020204" charset="0"/>
                <a:cs typeface="Titillium Web" panose="020B0604020202020204" charset="0"/>
              </a:rPr>
              <a:t>to scan </a:t>
            </a:r>
            <a:r>
              <a:rPr lang="en-US" sz="1800" dirty="0" err="1">
                <a:solidFill>
                  <a:srgbClr val="002060"/>
                </a:solidFill>
                <a:latin typeface="Titillium Web" panose="020B0604020202020204" charset="0"/>
                <a:cs typeface="Titillium Web" panose="020B0604020202020204" charset="0"/>
              </a:rPr>
              <a:t>Bijotai</a:t>
            </a:r>
            <a:r>
              <a:rPr lang="en-US" sz="1800" dirty="0">
                <a:solidFill>
                  <a:srgbClr val="002060"/>
                </a:solidFill>
                <a:latin typeface="Titillium Web" panose="020B0604020202020204" charset="0"/>
                <a:cs typeface="Titillium Web" panose="020B0604020202020204" charset="0"/>
              </a:rPr>
              <a:t> museum territory and make </a:t>
            </a:r>
            <a:r>
              <a:rPr lang="en-US" sz="1800" dirty="0" err="1">
                <a:solidFill>
                  <a:srgbClr val="002060"/>
                </a:solidFill>
                <a:latin typeface="Titillium Web" panose="020B0604020202020204" charset="0"/>
                <a:cs typeface="Titillium Web" panose="020B0604020202020204" charset="0"/>
              </a:rPr>
              <a:t>Baubliai</a:t>
            </a:r>
            <a:r>
              <a:rPr lang="en-US" sz="1800" dirty="0">
                <a:solidFill>
                  <a:srgbClr val="002060"/>
                </a:solidFill>
                <a:latin typeface="Titillium Web" panose="020B0604020202020204" charset="0"/>
                <a:cs typeface="Titillium Web" panose="020B0604020202020204" charset="0"/>
              </a:rPr>
              <a:t> 3D model.</a:t>
            </a:r>
            <a:endParaRPr lang="lt-LT" sz="1800" dirty="0">
              <a:solidFill>
                <a:srgbClr val="002060"/>
              </a:solidFill>
              <a:latin typeface="Titillium Web" panose="020B0604020202020204" charset="0"/>
              <a:cs typeface="Titillium Web" panose="020B0604020202020204" charset="0"/>
            </a:endParaRPr>
          </a:p>
        </p:txBody>
      </p:sp>
      <p:pic>
        <p:nvPicPr>
          <p:cNvPr id="5122"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384032" y="1628813"/>
            <a:ext cx="5181600" cy="2159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427" y="2564904"/>
            <a:ext cx="3649588" cy="3649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1907" y="4077085"/>
            <a:ext cx="4722284"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4086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911424" y="260648"/>
            <a:ext cx="10131557" cy="1944216"/>
          </a:xfrm>
        </p:spPr>
        <p:txBody>
          <a:bodyPr>
            <a:normAutofit/>
          </a:bodyPr>
          <a:lstStyle/>
          <a:p>
            <a:pPr algn="ctr"/>
            <a:r>
              <a:rPr lang="en-US" sz="3200" i="1" dirty="0" err="1">
                <a:solidFill>
                  <a:srgbClr val="002060"/>
                </a:solidFill>
                <a:latin typeface="Titillium Web" panose="020B0604020202020204" charset="0"/>
                <a:cs typeface="Titillium Web" panose="020B0604020202020204" charset="0"/>
              </a:rPr>
              <a:t>Baubliai</a:t>
            </a:r>
            <a:r>
              <a:rPr lang="en-US" sz="3200" i="1" dirty="0">
                <a:solidFill>
                  <a:srgbClr val="002060"/>
                </a:solidFill>
                <a:latin typeface="Titillium Web" panose="020B0604020202020204" charset="0"/>
                <a:cs typeface="Titillium Web" panose="020B0604020202020204" charset="0"/>
              </a:rPr>
              <a:t> – the first museum in Lithuania. </a:t>
            </a:r>
            <a:r>
              <a:rPr lang="lt-LT" sz="3200" i="1" dirty="0">
                <a:solidFill>
                  <a:srgbClr val="002060"/>
                </a:solidFill>
                <a:latin typeface="Titillium Web" panose="020B0604020202020204" charset="0"/>
                <a:cs typeface="Titillium Web" panose="020B0604020202020204" charset="0"/>
              </a:rPr>
              <a:t/>
            </a:r>
            <a:br>
              <a:rPr lang="lt-LT" sz="3200" i="1" dirty="0">
                <a:solidFill>
                  <a:srgbClr val="002060"/>
                </a:solidFill>
                <a:latin typeface="Titillium Web" panose="020B0604020202020204" charset="0"/>
                <a:cs typeface="Titillium Web" panose="020B0604020202020204" charset="0"/>
              </a:rPr>
            </a:br>
            <a:r>
              <a:rPr lang="en-US" sz="2700" i="1" dirty="0">
                <a:solidFill>
                  <a:srgbClr val="002060"/>
                </a:solidFill>
                <a:latin typeface="Titillium Web" panose="020B0604020202020204" charset="0"/>
                <a:cs typeface="Titillium Web" panose="020B0604020202020204" charset="0"/>
              </a:rPr>
              <a:t>The small museum was created in 1812 by the writer, historian </a:t>
            </a:r>
            <a:r>
              <a:rPr lang="en-US" sz="2700" i="1" dirty="0" err="1">
                <a:solidFill>
                  <a:srgbClr val="002060"/>
                </a:solidFill>
                <a:latin typeface="Titillium Web" panose="020B0604020202020204" charset="0"/>
                <a:cs typeface="Titillium Web" panose="020B0604020202020204" charset="0"/>
              </a:rPr>
              <a:t>Dionizas</a:t>
            </a:r>
            <a:r>
              <a:rPr lang="en-US" sz="2700" i="1" dirty="0">
                <a:solidFill>
                  <a:srgbClr val="002060"/>
                </a:solidFill>
                <a:latin typeface="Titillium Web" panose="020B0604020202020204" charset="0"/>
                <a:cs typeface="Titillium Web" panose="020B0604020202020204" charset="0"/>
              </a:rPr>
              <a:t> </a:t>
            </a:r>
            <a:r>
              <a:rPr lang="en-US" sz="2700" i="1" dirty="0" err="1">
                <a:solidFill>
                  <a:srgbClr val="002060"/>
                </a:solidFill>
                <a:latin typeface="Titillium Web" panose="020B0604020202020204" charset="0"/>
                <a:cs typeface="Titillium Web" panose="020B0604020202020204" charset="0"/>
              </a:rPr>
              <a:t>Poska</a:t>
            </a:r>
            <a:r>
              <a:rPr lang="en-US" sz="2700" i="1" dirty="0">
                <a:solidFill>
                  <a:srgbClr val="002060"/>
                </a:solidFill>
                <a:latin typeface="Titillium Web" panose="020B0604020202020204" charset="0"/>
                <a:cs typeface="Titillium Web" panose="020B0604020202020204" charset="0"/>
              </a:rPr>
              <a:t> (1765-1830) in the hollowed-out trunk of an old oak, determined to be about 1000 years old.</a:t>
            </a:r>
            <a:endParaRPr lang="lt-LT" sz="2700" i="1" dirty="0">
              <a:solidFill>
                <a:srgbClr val="002060"/>
              </a:solidFill>
              <a:latin typeface="Titillium Web" panose="020B0604020202020204" charset="0"/>
              <a:cs typeface="Titillium Web" panose="020B0604020202020204" charset="0"/>
            </a:endParaRPr>
          </a:p>
        </p:txBody>
      </p:sp>
      <p:pic>
        <p:nvPicPr>
          <p:cNvPr id="409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199465" y="2641811"/>
            <a:ext cx="4729255" cy="3627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768077" y="2974171"/>
            <a:ext cx="4701547" cy="3303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2932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half" idx="1"/>
          </p:nvPr>
        </p:nvSpPr>
        <p:spPr>
          <a:xfrm>
            <a:off x="911425" y="332669"/>
            <a:ext cx="10177131" cy="5341313"/>
          </a:xfrm>
        </p:spPr>
        <p:txBody>
          <a:bodyPr>
            <a:normAutofit/>
          </a:bodyPr>
          <a:lstStyle/>
          <a:p>
            <a:pPr>
              <a:spcBef>
                <a:spcPts val="0"/>
              </a:spcBef>
            </a:pPr>
            <a:r>
              <a:rPr lang="lt-LT" sz="2400" b="1" i="1" dirty="0" err="1">
                <a:solidFill>
                  <a:srgbClr val="002060"/>
                </a:solidFill>
                <a:latin typeface="Titillium Web" panose="020B0604020202020204" charset="0"/>
                <a:cs typeface="Titillium Web" panose="020B0604020202020204" charset="0"/>
              </a:rPr>
              <a:t>All</a:t>
            </a:r>
            <a:r>
              <a:rPr lang="lt-LT" sz="2400" b="1" i="1" dirty="0">
                <a:solidFill>
                  <a:srgbClr val="002060"/>
                </a:solidFill>
                <a:latin typeface="Titillium Web" panose="020B0604020202020204" charset="0"/>
                <a:cs typeface="Titillium Web" panose="020B0604020202020204" charset="0"/>
              </a:rPr>
              <a:t> m</a:t>
            </a:r>
            <a:r>
              <a:rPr lang="en-US" sz="2400" b="1" i="1" dirty="0" err="1">
                <a:solidFill>
                  <a:srgbClr val="002060"/>
                </a:solidFill>
                <a:latin typeface="Titillium Web" panose="020B0604020202020204" charset="0"/>
                <a:cs typeface="Titillium Web" panose="020B0604020202020204" charset="0"/>
              </a:rPr>
              <a:t>easurements</a:t>
            </a:r>
            <a:r>
              <a:rPr lang="en-US" sz="2400" b="1" i="1" dirty="0">
                <a:solidFill>
                  <a:srgbClr val="002060"/>
                </a:solidFill>
                <a:latin typeface="Titillium Web" panose="020B0604020202020204" charset="0"/>
                <a:cs typeface="Titillium Web" panose="020B0604020202020204" charset="0"/>
              </a:rPr>
              <a:t> </a:t>
            </a:r>
            <a:r>
              <a:rPr lang="lt-LT" sz="2400" b="1" i="1" dirty="0" err="1">
                <a:solidFill>
                  <a:srgbClr val="002060"/>
                </a:solidFill>
                <a:latin typeface="Titillium Web" panose="020B0604020202020204" charset="0"/>
                <a:cs typeface="Titillium Web" panose="020B0604020202020204" charset="0"/>
              </a:rPr>
              <a:t>in</a:t>
            </a:r>
            <a:r>
              <a:rPr lang="lt-LT" sz="2400" b="1" i="1" dirty="0">
                <a:solidFill>
                  <a:srgbClr val="002060"/>
                </a:solidFill>
                <a:latin typeface="Titillium Web" panose="020B0604020202020204" charset="0"/>
                <a:cs typeface="Titillium Web" panose="020B0604020202020204" charset="0"/>
              </a:rPr>
              <a:t> </a:t>
            </a:r>
            <a:r>
              <a:rPr lang="en-US" sz="2400" b="1" i="1" dirty="0">
                <a:solidFill>
                  <a:srgbClr val="002060"/>
                </a:solidFill>
                <a:latin typeface="Titillium Web" panose="020B0604020202020204" charset="0"/>
                <a:cs typeface="Titillium Web" panose="020B0604020202020204" charset="0"/>
              </a:rPr>
              <a:t>the Museum</a:t>
            </a:r>
            <a:r>
              <a:rPr lang="lt-LT" sz="2400" b="1" i="1" dirty="0">
                <a:solidFill>
                  <a:srgbClr val="002060"/>
                </a:solidFill>
                <a:latin typeface="Titillium Web" panose="020B0604020202020204" charset="0"/>
                <a:cs typeface="Titillium Web" panose="020B0604020202020204" charset="0"/>
              </a:rPr>
              <a:t> </a:t>
            </a:r>
            <a:r>
              <a:rPr lang="lt-LT" sz="2400" b="1" i="1" dirty="0" err="1">
                <a:solidFill>
                  <a:srgbClr val="002060"/>
                </a:solidFill>
                <a:latin typeface="Titillium Web" panose="020B0604020202020204" charset="0"/>
                <a:cs typeface="Titillium Web" panose="020B0604020202020204" charset="0"/>
              </a:rPr>
              <a:t>of</a:t>
            </a:r>
            <a:r>
              <a:rPr lang="lt-LT" sz="2400" b="1" i="1" dirty="0">
                <a:solidFill>
                  <a:srgbClr val="002060"/>
                </a:solidFill>
                <a:latin typeface="Titillium Web" panose="020B0604020202020204" charset="0"/>
                <a:cs typeface="Titillium Web" panose="020B0604020202020204" charset="0"/>
              </a:rPr>
              <a:t> Bijotai</a:t>
            </a:r>
            <a:r>
              <a:rPr lang="en-US" sz="2400" b="1" i="1" dirty="0">
                <a:solidFill>
                  <a:srgbClr val="002060"/>
                </a:solidFill>
                <a:latin typeface="Titillium Web" panose="020B0604020202020204" charset="0"/>
                <a:cs typeface="Titillium Web" panose="020B0604020202020204" charset="0"/>
              </a:rPr>
              <a:t>:</a:t>
            </a:r>
            <a:endParaRPr lang="lt-LT" sz="2400" b="1" i="1" dirty="0">
              <a:solidFill>
                <a:srgbClr val="002060"/>
              </a:solidFill>
              <a:latin typeface="Titillium Web" panose="020B0604020202020204" charset="0"/>
              <a:cs typeface="Titillium Web" panose="020B0604020202020204" charset="0"/>
            </a:endParaRPr>
          </a:p>
          <a:p>
            <a:pPr>
              <a:spcBef>
                <a:spcPts val="0"/>
              </a:spcBef>
            </a:pPr>
            <a:endParaRPr lang="en-US" sz="2400" b="1" i="1" dirty="0">
              <a:solidFill>
                <a:srgbClr val="002060"/>
              </a:solidFill>
              <a:latin typeface="Titillium Web" panose="020B0604020202020204" charset="0"/>
              <a:cs typeface="Titillium Web" panose="020B0604020202020204" charset="0"/>
            </a:endParaRPr>
          </a:p>
          <a:p>
            <a:pPr marL="342900" indent="-342900">
              <a:spcBef>
                <a:spcPts val="0"/>
              </a:spcBef>
              <a:buFont typeface="Arial" panose="020B0604020202020204" pitchFamily="34" charset="0"/>
              <a:buChar char="•"/>
            </a:pPr>
            <a:r>
              <a:rPr lang="en-US" sz="1800" dirty="0">
                <a:solidFill>
                  <a:srgbClr val="002060"/>
                </a:solidFill>
                <a:latin typeface="Titillium Web" panose="020B0604020202020204" charset="0"/>
                <a:cs typeface="Titillium Web" panose="020B0604020202020204" charset="0"/>
              </a:rPr>
              <a:t>Creation of an </a:t>
            </a:r>
            <a:r>
              <a:rPr lang="en-US" sz="1800" dirty="0" err="1">
                <a:solidFill>
                  <a:srgbClr val="002060"/>
                </a:solidFill>
                <a:latin typeface="Titillium Web" panose="020B0604020202020204" charset="0"/>
                <a:cs typeface="Titillium Web" panose="020B0604020202020204" charset="0"/>
              </a:rPr>
              <a:t>orthophotographic</a:t>
            </a:r>
            <a:r>
              <a:rPr lang="en-US" sz="1800" dirty="0">
                <a:solidFill>
                  <a:srgbClr val="002060"/>
                </a:solidFill>
                <a:latin typeface="Titillium Web" panose="020B0604020202020204" charset="0"/>
                <a:cs typeface="Titillium Web" panose="020B0604020202020204" charset="0"/>
              </a:rPr>
              <a:t> map of the museum and a 3D model with Pix4D;</a:t>
            </a:r>
            <a:endParaRPr lang="lt-LT" sz="2000" dirty="0">
              <a:solidFill>
                <a:srgbClr val="002060"/>
              </a:solidFill>
              <a:latin typeface="Titillium Web" panose="020B0604020202020204" charset="0"/>
              <a:cs typeface="Titillium Web" panose="020B0604020202020204" charset="0"/>
            </a:endParaRPr>
          </a:p>
          <a:p>
            <a:pPr marL="342900" indent="-342900">
              <a:spcBef>
                <a:spcPts val="0"/>
              </a:spcBef>
              <a:buFont typeface="Arial" panose="020B0604020202020204" pitchFamily="34" charset="0"/>
              <a:buChar char="•"/>
            </a:pPr>
            <a:endParaRPr lang="lt-LT" sz="2000" dirty="0">
              <a:solidFill>
                <a:srgbClr val="002060"/>
              </a:solidFill>
              <a:latin typeface="Titillium Web" panose="020B0604020202020204" charset="0"/>
              <a:cs typeface="Titillium Web" panose="020B0604020202020204" charset="0"/>
            </a:endParaRPr>
          </a:p>
          <a:p>
            <a:pPr marL="342900" indent="-342900">
              <a:spcBef>
                <a:spcPts val="0"/>
              </a:spcBef>
              <a:buFont typeface="Arial" panose="020B0604020202020204" pitchFamily="34" charset="0"/>
              <a:buChar char="•"/>
            </a:pPr>
            <a:endParaRPr lang="en-US" sz="2000" dirty="0">
              <a:solidFill>
                <a:srgbClr val="002060"/>
              </a:solidFill>
              <a:latin typeface="Titillium Web" panose="020B0604020202020204" charset="0"/>
              <a:cs typeface="Titillium Web" panose="020B0604020202020204" charset="0"/>
            </a:endParaRPr>
          </a:p>
          <a:p>
            <a:pPr marL="2781300" indent="17463">
              <a:spcBef>
                <a:spcPts val="0"/>
              </a:spcBef>
              <a:buFont typeface="Arial" panose="020B0604020202020204" pitchFamily="34" charset="0"/>
              <a:buChar char="•"/>
            </a:pPr>
            <a:endParaRPr lang="lt-LT" sz="2000" dirty="0">
              <a:solidFill>
                <a:srgbClr val="002060"/>
              </a:solidFill>
              <a:latin typeface="Titillium Web" panose="020B0604020202020204" charset="0"/>
              <a:cs typeface="Titillium Web" panose="020B0604020202020204" charset="0"/>
            </a:endParaRPr>
          </a:p>
          <a:p>
            <a:pPr marL="2781300" indent="17463">
              <a:spcBef>
                <a:spcPts val="0"/>
              </a:spcBef>
              <a:buFont typeface="Arial" panose="020B0604020202020204" pitchFamily="34" charset="0"/>
              <a:buChar char="•"/>
            </a:pPr>
            <a:endParaRPr lang="lt-LT" sz="2000" dirty="0">
              <a:solidFill>
                <a:srgbClr val="002060"/>
              </a:solidFill>
              <a:latin typeface="Titillium Web" panose="020B0604020202020204" charset="0"/>
              <a:cs typeface="Titillium Web" panose="020B0604020202020204" charset="0"/>
            </a:endParaRPr>
          </a:p>
          <a:p>
            <a:pPr marL="2781300" indent="17463">
              <a:spcBef>
                <a:spcPts val="0"/>
              </a:spcBef>
              <a:buFont typeface="Arial" panose="020B0604020202020204" pitchFamily="34" charset="0"/>
              <a:buChar char="•"/>
            </a:pPr>
            <a:endParaRPr lang="lt-LT" sz="2000" dirty="0">
              <a:solidFill>
                <a:srgbClr val="002060"/>
              </a:solidFill>
              <a:latin typeface="Titillium Web" panose="020B0604020202020204" charset="0"/>
              <a:cs typeface="Titillium Web" panose="020B0604020202020204" charset="0"/>
            </a:endParaRPr>
          </a:p>
          <a:p>
            <a:pPr marL="2781300" indent="17463">
              <a:spcBef>
                <a:spcPts val="0"/>
              </a:spcBef>
              <a:buFont typeface="Arial" panose="020B0604020202020204" pitchFamily="34" charset="0"/>
              <a:buChar char="•"/>
            </a:pPr>
            <a:endParaRPr lang="lt-LT" sz="2000" dirty="0">
              <a:solidFill>
                <a:srgbClr val="002060"/>
              </a:solidFill>
              <a:latin typeface="Titillium Web" panose="020B0604020202020204" charset="0"/>
              <a:cs typeface="Titillium Web" panose="020B0604020202020204" charset="0"/>
            </a:endParaRPr>
          </a:p>
          <a:p>
            <a:pPr marL="2781300" indent="17463">
              <a:spcBef>
                <a:spcPts val="0"/>
              </a:spcBef>
              <a:buFont typeface="Arial" panose="020B0604020202020204" pitchFamily="34" charset="0"/>
              <a:buChar char="•"/>
            </a:pPr>
            <a:endParaRPr lang="lt-LT" sz="2000" dirty="0">
              <a:solidFill>
                <a:srgbClr val="002060"/>
              </a:solidFill>
              <a:latin typeface="Titillium Web" panose="020B0604020202020204" charset="0"/>
              <a:cs typeface="Titillium Web" panose="020B0604020202020204" charset="0"/>
            </a:endParaRPr>
          </a:p>
          <a:p>
            <a:pPr marL="2781300" indent="17463">
              <a:spcBef>
                <a:spcPts val="0"/>
              </a:spcBef>
              <a:buFont typeface="Arial" panose="020B0604020202020204" pitchFamily="34" charset="0"/>
              <a:buChar char="•"/>
            </a:pPr>
            <a:endParaRPr lang="lt-LT" sz="1800" dirty="0" smtClean="0">
              <a:solidFill>
                <a:srgbClr val="002060"/>
              </a:solidFill>
              <a:latin typeface="Titillium Web" panose="020B0604020202020204" charset="0"/>
              <a:cs typeface="Titillium Web" panose="020B0604020202020204" charset="0"/>
            </a:endParaRPr>
          </a:p>
          <a:p>
            <a:pPr marL="2781300" indent="17463">
              <a:spcBef>
                <a:spcPts val="0"/>
              </a:spcBef>
              <a:buFont typeface="Arial" panose="020B0604020202020204" pitchFamily="34" charset="0"/>
              <a:buChar char="•"/>
            </a:pPr>
            <a:endParaRPr lang="lt-LT" sz="1800" dirty="0" smtClean="0">
              <a:solidFill>
                <a:srgbClr val="002060"/>
              </a:solidFill>
              <a:latin typeface="Titillium Web" panose="020B0604020202020204" charset="0"/>
              <a:cs typeface="Titillium Web" panose="020B0604020202020204" charset="0"/>
            </a:endParaRPr>
          </a:p>
          <a:p>
            <a:pPr marL="2781300" indent="17463">
              <a:spcBef>
                <a:spcPts val="0"/>
              </a:spcBef>
              <a:buFont typeface="Arial" panose="020B0604020202020204" pitchFamily="34" charset="0"/>
              <a:buChar char="•"/>
            </a:pPr>
            <a:r>
              <a:rPr lang="en-US" sz="1800" dirty="0" smtClean="0">
                <a:solidFill>
                  <a:srgbClr val="002060"/>
                </a:solidFill>
                <a:latin typeface="Titillium Web" panose="020B0604020202020204" charset="0"/>
                <a:cs typeface="Titillium Web" panose="020B0604020202020204" charset="0"/>
              </a:rPr>
              <a:t>Scanning </a:t>
            </a:r>
            <a:r>
              <a:rPr lang="en-US" sz="1800" dirty="0">
                <a:solidFill>
                  <a:srgbClr val="002060"/>
                </a:solidFill>
                <a:latin typeface="Titillium Web" panose="020B0604020202020204" charset="0"/>
                <a:cs typeface="Titillium Web" panose="020B0604020202020204" charset="0"/>
              </a:rPr>
              <a:t>of  Museum of </a:t>
            </a:r>
            <a:r>
              <a:rPr lang="en-US" sz="1800" dirty="0" err="1">
                <a:solidFill>
                  <a:srgbClr val="002060"/>
                </a:solidFill>
                <a:latin typeface="Titillium Web" panose="020B0604020202020204" charset="0"/>
                <a:cs typeface="Titillium Web" panose="020B0604020202020204" charset="0"/>
              </a:rPr>
              <a:t>Bijotai</a:t>
            </a:r>
            <a:r>
              <a:rPr lang="en-US" sz="1800" dirty="0">
                <a:solidFill>
                  <a:srgbClr val="002060"/>
                </a:solidFill>
                <a:latin typeface="Titillium Web" panose="020B0604020202020204" charset="0"/>
                <a:cs typeface="Titillium Web" panose="020B0604020202020204" charset="0"/>
              </a:rPr>
              <a:t> and creation of Territory DTM (Digital Earth Model) 3D model with Bentley </a:t>
            </a:r>
            <a:r>
              <a:rPr lang="en-US" sz="1800" dirty="0" err="1">
                <a:solidFill>
                  <a:srgbClr val="002060"/>
                </a:solidFill>
                <a:latin typeface="Titillium Web" panose="020B0604020202020204" charset="0"/>
                <a:cs typeface="Titillium Web" panose="020B0604020202020204" charset="0"/>
              </a:rPr>
              <a:t>Microstation</a:t>
            </a:r>
            <a:r>
              <a:rPr lang="en-US" sz="1800" dirty="0">
                <a:solidFill>
                  <a:srgbClr val="002060"/>
                </a:solidFill>
                <a:latin typeface="Titillium Web" panose="020B0604020202020204" charset="0"/>
                <a:cs typeface="Titillium Web" panose="020B0604020202020204" charset="0"/>
              </a:rPr>
              <a:t>;</a:t>
            </a:r>
            <a:endParaRPr lang="lt-LT" sz="1800" dirty="0">
              <a:solidFill>
                <a:srgbClr val="002060"/>
              </a:solidFill>
              <a:latin typeface="Titillium Web" panose="020B0604020202020204" charset="0"/>
              <a:cs typeface="Titillium Web" panose="020B0604020202020204" charset="0"/>
            </a:endParaRPr>
          </a:p>
          <a:p>
            <a:pPr marL="2781300" indent="17463">
              <a:spcBef>
                <a:spcPts val="0"/>
              </a:spcBef>
              <a:buFont typeface="Arial" panose="020B0604020202020204" pitchFamily="34" charset="0"/>
              <a:buChar char="•"/>
            </a:pPr>
            <a:endParaRPr lang="lt-LT" sz="1800" dirty="0">
              <a:solidFill>
                <a:srgbClr val="002060"/>
              </a:solidFill>
              <a:latin typeface="Titillium Web" panose="020B0604020202020204" charset="0"/>
              <a:cs typeface="Titillium Web" panose="020B0604020202020204" charset="0"/>
            </a:endParaRPr>
          </a:p>
          <a:p>
            <a:pPr marL="342900" indent="-342900">
              <a:spcBef>
                <a:spcPts val="0"/>
              </a:spcBef>
              <a:buFont typeface="Arial" panose="020B0604020202020204" pitchFamily="34" charset="0"/>
              <a:buChar char="•"/>
            </a:pPr>
            <a:r>
              <a:rPr lang="en-US" sz="1800" dirty="0">
                <a:solidFill>
                  <a:srgbClr val="002060"/>
                </a:solidFill>
                <a:latin typeface="Titillium Web" panose="020B0604020202020204" charset="0"/>
                <a:cs typeface="Titillium Web" panose="020B0604020202020204" charset="0"/>
              </a:rPr>
              <a:t>Scanning of </a:t>
            </a:r>
            <a:r>
              <a:rPr lang="en-US" sz="1800" dirty="0" err="1">
                <a:solidFill>
                  <a:srgbClr val="002060"/>
                </a:solidFill>
                <a:latin typeface="Titillium Web" panose="020B0604020202020204" charset="0"/>
                <a:cs typeface="Titillium Web" panose="020B0604020202020204" charset="0"/>
              </a:rPr>
              <a:t>Baubliai</a:t>
            </a:r>
            <a:r>
              <a:rPr lang="en-US" sz="1800" dirty="0">
                <a:solidFill>
                  <a:srgbClr val="002060"/>
                </a:solidFill>
                <a:latin typeface="Titillium Web" panose="020B0604020202020204" charset="0"/>
                <a:cs typeface="Titillium Web" panose="020B0604020202020204" charset="0"/>
              </a:rPr>
              <a:t> with The </a:t>
            </a:r>
            <a:r>
              <a:rPr lang="en-US" sz="1800" dirty="0" err="1">
                <a:solidFill>
                  <a:srgbClr val="002060"/>
                </a:solidFill>
                <a:latin typeface="Titillium Web" panose="020B0604020202020204" charset="0"/>
                <a:cs typeface="Titillium Web" panose="020B0604020202020204" charset="0"/>
              </a:rPr>
              <a:t>Stonex</a:t>
            </a:r>
            <a:r>
              <a:rPr lang="en-US" sz="1800" dirty="0">
                <a:solidFill>
                  <a:srgbClr val="002060"/>
                </a:solidFill>
                <a:latin typeface="Titillium Web" panose="020B0604020202020204" charset="0"/>
                <a:cs typeface="Titillium Web" panose="020B0604020202020204" charset="0"/>
              </a:rPr>
              <a:t> X 300 3D scanner and creation 3D models.</a:t>
            </a:r>
            <a:endParaRPr lang="lt-LT" sz="1800" dirty="0">
              <a:solidFill>
                <a:srgbClr val="002060"/>
              </a:solidFill>
              <a:latin typeface="Titillium Web" panose="020B0604020202020204" charset="0"/>
              <a:cs typeface="Titillium Web" panose="020B060402020202020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523" y="1322485"/>
            <a:ext cx="2704652" cy="241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9648" y="1322475"/>
            <a:ext cx="5043696" cy="2011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1227" y="4797165"/>
            <a:ext cx="4558044" cy="175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8088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0043" y="4221572"/>
            <a:ext cx="4876800"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7423" y="1665760"/>
            <a:ext cx="4925484"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urinio vietos rezervavimo ženklas 2"/>
          <p:cNvSpPr>
            <a:spLocks noGrp="1"/>
          </p:cNvSpPr>
          <p:nvPr>
            <p:ph sz="half" idx="1"/>
          </p:nvPr>
        </p:nvSpPr>
        <p:spPr>
          <a:xfrm>
            <a:off x="719404" y="260661"/>
            <a:ext cx="5300397" cy="5413321"/>
          </a:xfrm>
        </p:spPr>
        <p:txBody>
          <a:bodyPr/>
          <a:lstStyle/>
          <a:p>
            <a:r>
              <a:rPr lang="lt-LT" dirty="0" err="1">
                <a:solidFill>
                  <a:srgbClr val="002060"/>
                </a:solidFill>
                <a:latin typeface="Titillium Web" panose="020B0604020202020204" charset="0"/>
                <a:cs typeface="Titillium Web" panose="020B0604020202020204" charset="0"/>
              </a:rPr>
              <a:t>Valley</a:t>
            </a:r>
            <a:r>
              <a:rPr lang="lt-LT" dirty="0">
                <a:solidFill>
                  <a:srgbClr val="002060"/>
                </a:solidFill>
                <a:latin typeface="Titillium Web" panose="020B0604020202020204" charset="0"/>
                <a:cs typeface="Titillium Web" panose="020B0604020202020204" charset="0"/>
              </a:rPr>
              <a:t> „Meilės alėja“ </a:t>
            </a:r>
            <a:r>
              <a:rPr lang="lt-LT" dirty="0" err="1">
                <a:solidFill>
                  <a:srgbClr val="002060"/>
                </a:solidFill>
                <a:latin typeface="Titillium Web" panose="020B0604020202020204" charset="0"/>
                <a:cs typeface="Titillium Web" panose="020B0604020202020204" charset="0"/>
              </a:rPr>
              <a:t>by</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the</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river</a:t>
            </a:r>
            <a:r>
              <a:rPr lang="lt-LT" dirty="0">
                <a:solidFill>
                  <a:srgbClr val="002060"/>
                </a:solidFill>
                <a:latin typeface="Titillium Web" panose="020B0604020202020204" charset="0"/>
                <a:cs typeface="Titillium Web" panose="020B0604020202020204" charset="0"/>
              </a:rPr>
              <a:t> Jūra </a:t>
            </a:r>
            <a:r>
              <a:rPr lang="lt-LT" dirty="0" err="1">
                <a:solidFill>
                  <a:srgbClr val="002060"/>
                </a:solidFill>
                <a:latin typeface="Titillium Web" panose="020B0604020202020204" charset="0"/>
                <a:cs typeface="Titillium Web" panose="020B0604020202020204" charset="0"/>
              </a:rPr>
              <a:t>in</a:t>
            </a:r>
            <a:r>
              <a:rPr lang="lt-LT" dirty="0">
                <a:solidFill>
                  <a:srgbClr val="002060"/>
                </a:solidFill>
                <a:latin typeface="Titillium Web" panose="020B0604020202020204" charset="0"/>
                <a:cs typeface="Titillium Web" panose="020B0604020202020204" charset="0"/>
              </a:rPr>
              <a:t> Tauragė </a:t>
            </a:r>
            <a:r>
              <a:rPr lang="lt-LT" dirty="0" err="1">
                <a:solidFill>
                  <a:srgbClr val="002060"/>
                </a:solidFill>
                <a:latin typeface="Titillium Web" panose="020B0604020202020204" charset="0"/>
                <a:cs typeface="Titillium Web" panose="020B0604020202020204" charset="0"/>
              </a:rPr>
              <a:t>has</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been</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scanned</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with</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the</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help</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of</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remote</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measurement</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technology</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using</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devices</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such</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as</a:t>
            </a:r>
            <a:r>
              <a:rPr lang="lt-LT" dirty="0">
                <a:solidFill>
                  <a:srgbClr val="002060"/>
                </a:solidFill>
                <a:latin typeface="Titillium Web" panose="020B0604020202020204" charset="0"/>
                <a:cs typeface="Titillium Web" panose="020B0604020202020204" charset="0"/>
              </a:rPr>
              <a:t> DJI </a:t>
            </a:r>
            <a:r>
              <a:rPr lang="lt-LT" dirty="0" err="1">
                <a:solidFill>
                  <a:srgbClr val="002060"/>
                </a:solidFill>
                <a:latin typeface="Titillium Web" panose="020B0604020202020204" charset="0"/>
                <a:cs typeface="Titillium Web" panose="020B0604020202020204" charset="0"/>
              </a:rPr>
              <a:t>Matrice</a:t>
            </a:r>
            <a:r>
              <a:rPr lang="lt-LT" dirty="0">
                <a:solidFill>
                  <a:srgbClr val="002060"/>
                </a:solidFill>
                <a:latin typeface="Titillium Web" panose="020B0604020202020204" charset="0"/>
                <a:cs typeface="Titillium Web" panose="020B0604020202020204" charset="0"/>
              </a:rPr>
              <a:t> Pro </a:t>
            </a:r>
            <a:r>
              <a:rPr lang="lt-LT" dirty="0" err="1">
                <a:solidFill>
                  <a:srgbClr val="002060"/>
                </a:solidFill>
                <a:latin typeface="Titillium Web" panose="020B0604020202020204" charset="0"/>
                <a:cs typeface="Titillium Web" panose="020B0604020202020204" charset="0"/>
              </a:rPr>
              <a:t>drone</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Zenmuse</a:t>
            </a:r>
            <a:r>
              <a:rPr lang="lt-LT" dirty="0">
                <a:solidFill>
                  <a:srgbClr val="002060"/>
                </a:solidFill>
                <a:latin typeface="Titillium Web" panose="020B0604020202020204" charset="0"/>
                <a:cs typeface="Titillium Web" panose="020B0604020202020204" charset="0"/>
              </a:rPr>
              <a:t> X5 </a:t>
            </a:r>
            <a:r>
              <a:rPr lang="lt-LT" dirty="0" err="1">
                <a:solidFill>
                  <a:srgbClr val="002060"/>
                </a:solidFill>
                <a:latin typeface="Titillium Web" panose="020B0604020202020204" charset="0"/>
                <a:cs typeface="Titillium Web" panose="020B0604020202020204" charset="0"/>
              </a:rPr>
              <a:t>camera</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and</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YellowScan</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Mapper</a:t>
            </a:r>
            <a:r>
              <a:rPr lang="lt-LT" dirty="0">
                <a:solidFill>
                  <a:srgbClr val="002060"/>
                </a:solidFill>
                <a:latin typeface="Titillium Web" panose="020B0604020202020204" charset="0"/>
                <a:cs typeface="Titillium Web" panose="020B0604020202020204" charset="0"/>
              </a:rPr>
              <a:t> II </a:t>
            </a:r>
            <a:r>
              <a:rPr lang="lt-LT" dirty="0" err="1">
                <a:solidFill>
                  <a:srgbClr val="002060"/>
                </a:solidFill>
                <a:latin typeface="Titillium Web" panose="020B0604020202020204" charset="0"/>
                <a:cs typeface="Titillium Web" panose="020B0604020202020204" charset="0"/>
              </a:rPr>
              <a:t>scanner</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with</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integrated</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LiDar</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system</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Orthophotographic</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map</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has</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been</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made</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using</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programme</a:t>
            </a:r>
            <a:r>
              <a:rPr lang="lt-LT" dirty="0">
                <a:solidFill>
                  <a:srgbClr val="002060"/>
                </a:solidFill>
                <a:latin typeface="Titillium Web" panose="020B0604020202020204" charset="0"/>
                <a:cs typeface="Titillium Web" panose="020B0604020202020204" charset="0"/>
              </a:rPr>
              <a:t> „Pix4D“ </a:t>
            </a:r>
            <a:r>
              <a:rPr lang="lt-LT" dirty="0" err="1">
                <a:solidFill>
                  <a:srgbClr val="002060"/>
                </a:solidFill>
                <a:latin typeface="Titillium Web" panose="020B0604020202020204" charset="0"/>
                <a:cs typeface="Titillium Web" panose="020B0604020202020204" charset="0"/>
              </a:rPr>
              <a:t>and</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the</a:t>
            </a:r>
            <a:r>
              <a:rPr lang="lt-LT" dirty="0">
                <a:solidFill>
                  <a:srgbClr val="002060"/>
                </a:solidFill>
                <a:latin typeface="Titillium Web" panose="020B0604020202020204" charset="0"/>
                <a:cs typeface="Titillium Web" panose="020B0604020202020204" charset="0"/>
              </a:rPr>
              <a:t> 3D </a:t>
            </a:r>
            <a:r>
              <a:rPr lang="lt-LT" dirty="0" err="1">
                <a:solidFill>
                  <a:srgbClr val="002060"/>
                </a:solidFill>
                <a:latin typeface="Titillium Web" panose="020B0604020202020204" charset="0"/>
                <a:cs typeface="Titillium Web" panose="020B0604020202020204" charset="0"/>
              </a:rPr>
              <a:t>model</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has</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been</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created</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using</a:t>
            </a:r>
            <a:r>
              <a:rPr lang="lt-LT" dirty="0">
                <a:solidFill>
                  <a:srgbClr val="002060"/>
                </a:solidFill>
                <a:latin typeface="Titillium Web" panose="020B0604020202020204" charset="0"/>
                <a:cs typeface="Titillium Web" panose="020B0604020202020204" charset="0"/>
              </a:rPr>
              <a:t> „Bentley </a:t>
            </a:r>
            <a:r>
              <a:rPr lang="lt-LT" dirty="0" err="1">
                <a:solidFill>
                  <a:srgbClr val="002060"/>
                </a:solidFill>
                <a:latin typeface="Titillium Web" panose="020B0604020202020204" charset="0"/>
                <a:cs typeface="Titillium Web" panose="020B0604020202020204" charset="0"/>
              </a:rPr>
              <a:t>microstation</a:t>
            </a:r>
            <a:r>
              <a:rPr lang="lt-LT" dirty="0">
                <a:solidFill>
                  <a:srgbClr val="002060"/>
                </a:solidFill>
                <a:latin typeface="Titillium Web" panose="020B0604020202020204" charset="0"/>
                <a:cs typeface="Titillium Web" panose="020B0604020202020204" charset="0"/>
              </a:rPr>
              <a:t>“ </a:t>
            </a:r>
            <a:r>
              <a:rPr lang="lt-LT" dirty="0" err="1">
                <a:solidFill>
                  <a:srgbClr val="002060"/>
                </a:solidFill>
                <a:latin typeface="Titillium Web" panose="020B0604020202020204" charset="0"/>
                <a:cs typeface="Titillium Web" panose="020B0604020202020204" charset="0"/>
              </a:rPr>
              <a:t>programme</a:t>
            </a:r>
            <a:r>
              <a:rPr lang="lt-LT" dirty="0">
                <a:solidFill>
                  <a:srgbClr val="002060"/>
                </a:solidFill>
                <a:latin typeface="Titillium Web" panose="020B0604020202020204" charset="0"/>
                <a:cs typeface="Titillium Web" panose="020B0604020202020204" charset="0"/>
              </a:rPr>
              <a:t>.</a:t>
            </a:r>
          </a:p>
        </p:txBody>
      </p:sp>
      <p:sp>
        <p:nvSpPr>
          <p:cNvPr id="4" name="Turinio vietos rezervavimo ženklas 3"/>
          <p:cNvSpPr>
            <a:spLocks noGrp="1"/>
          </p:cNvSpPr>
          <p:nvPr>
            <p:ph sz="half" idx="2"/>
          </p:nvPr>
        </p:nvSpPr>
        <p:spPr>
          <a:xfrm>
            <a:off x="6155261" y="260661"/>
            <a:ext cx="5198539" cy="5413321"/>
          </a:xfrm>
        </p:spPr>
        <p:txBody>
          <a:bodyPr/>
          <a:lstStyle/>
          <a:p>
            <a:r>
              <a:rPr lang="lt-LT" dirty="0">
                <a:solidFill>
                  <a:srgbClr val="002060"/>
                </a:solidFill>
                <a:latin typeface="Titillium Web" panose="020B0604020202020204" charset="0"/>
                <a:cs typeface="Titillium Web" panose="020B0604020202020204" charset="0"/>
              </a:rPr>
              <a:t>T</a:t>
            </a:r>
            <a:r>
              <a:rPr lang="en-US" dirty="0">
                <a:solidFill>
                  <a:srgbClr val="002060"/>
                </a:solidFill>
                <a:latin typeface="Titillium Web" panose="020B0604020202020204" charset="0"/>
                <a:cs typeface="Titillium Web" panose="020B0604020202020204" charset="0"/>
              </a:rPr>
              <a:t>he shore lines of the Baltic Sea at Holland`s Hats </a:t>
            </a:r>
            <a:r>
              <a:rPr lang="lt-LT" dirty="0">
                <a:solidFill>
                  <a:srgbClr val="002060"/>
                </a:solidFill>
                <a:latin typeface="Titillium Web" panose="020B0604020202020204" charset="0"/>
                <a:cs typeface="Titillium Web" panose="020B0604020202020204" charset="0"/>
              </a:rPr>
              <a:t>r</a:t>
            </a:r>
            <a:r>
              <a:rPr lang="en-US" dirty="0">
                <a:solidFill>
                  <a:srgbClr val="002060"/>
                </a:solidFill>
                <a:latin typeface="Titillium Web" panose="020B0604020202020204" charset="0"/>
                <a:cs typeface="Titillium Web" panose="020B0604020202020204" charset="0"/>
              </a:rPr>
              <a:t>emote </a:t>
            </a:r>
            <a:r>
              <a:rPr lang="lt-LT" dirty="0">
                <a:solidFill>
                  <a:srgbClr val="002060"/>
                </a:solidFill>
                <a:latin typeface="Titillium Web" panose="020B0604020202020204" charset="0"/>
                <a:cs typeface="Titillium Web" panose="020B0604020202020204" charset="0"/>
              </a:rPr>
              <a:t>s</a:t>
            </a:r>
            <a:r>
              <a:rPr lang="en-US" dirty="0" err="1">
                <a:solidFill>
                  <a:srgbClr val="002060"/>
                </a:solidFill>
                <a:latin typeface="Titillium Web" panose="020B0604020202020204" charset="0"/>
                <a:cs typeface="Titillium Web" panose="020B0604020202020204" charset="0"/>
              </a:rPr>
              <a:t>ensing</a:t>
            </a:r>
            <a:r>
              <a:rPr lang="en-US" dirty="0">
                <a:solidFill>
                  <a:srgbClr val="002060"/>
                </a:solidFill>
                <a:latin typeface="Titillium Web" panose="020B0604020202020204" charset="0"/>
                <a:cs typeface="Titillium Web" panose="020B0604020202020204" charset="0"/>
              </a:rPr>
              <a:t> </a:t>
            </a:r>
            <a:r>
              <a:rPr lang="lt-LT" dirty="0">
                <a:solidFill>
                  <a:srgbClr val="002060"/>
                </a:solidFill>
                <a:latin typeface="Titillium Web" panose="020B0604020202020204" charset="0"/>
                <a:cs typeface="Titillium Web" panose="020B0604020202020204" charset="0"/>
              </a:rPr>
              <a:t>m</a:t>
            </a:r>
            <a:r>
              <a:rPr lang="en-US" dirty="0" err="1">
                <a:solidFill>
                  <a:srgbClr val="002060"/>
                </a:solidFill>
                <a:latin typeface="Titillium Web" panose="020B0604020202020204" charset="0"/>
                <a:cs typeface="Titillium Web" panose="020B0604020202020204" charset="0"/>
              </a:rPr>
              <a:t>easuring</a:t>
            </a:r>
            <a:r>
              <a:rPr lang="en-US" dirty="0">
                <a:solidFill>
                  <a:srgbClr val="002060"/>
                </a:solidFill>
                <a:latin typeface="Titillium Web" panose="020B0604020202020204" charset="0"/>
                <a:cs typeface="Titillium Web" panose="020B0604020202020204" charset="0"/>
              </a:rPr>
              <a:t> with “DJI </a:t>
            </a:r>
            <a:r>
              <a:rPr lang="en-US" dirty="0" err="1">
                <a:solidFill>
                  <a:srgbClr val="002060"/>
                </a:solidFill>
                <a:latin typeface="Titillium Web" panose="020B0604020202020204" charset="0"/>
                <a:cs typeface="Titillium Web" panose="020B0604020202020204" charset="0"/>
              </a:rPr>
              <a:t>Matrice</a:t>
            </a:r>
            <a:r>
              <a:rPr lang="en-US" dirty="0">
                <a:solidFill>
                  <a:srgbClr val="002060"/>
                </a:solidFill>
                <a:latin typeface="Titillium Web" panose="020B0604020202020204" charset="0"/>
                <a:cs typeface="Titillium Web" panose="020B0604020202020204" charset="0"/>
              </a:rPr>
              <a:t> 600 Pro” unmanned aircraft, </a:t>
            </a:r>
            <a:r>
              <a:rPr lang="en-US" dirty="0" err="1">
                <a:solidFill>
                  <a:srgbClr val="002060"/>
                </a:solidFill>
                <a:latin typeface="Titillium Web" panose="020B0604020202020204" charset="0"/>
                <a:cs typeface="Titillium Web" panose="020B0604020202020204" charset="0"/>
              </a:rPr>
              <a:t>orthophotographic</a:t>
            </a:r>
            <a:r>
              <a:rPr lang="en-US" dirty="0">
                <a:solidFill>
                  <a:srgbClr val="002060"/>
                </a:solidFill>
                <a:latin typeface="Titillium Web" panose="020B0604020202020204" charset="0"/>
                <a:cs typeface="Titillium Web" panose="020B0604020202020204" charset="0"/>
              </a:rPr>
              <a:t> map and 3D modeling with “Pix4D” and “Bentley </a:t>
            </a:r>
            <a:r>
              <a:rPr lang="en-US" dirty="0" err="1">
                <a:solidFill>
                  <a:srgbClr val="002060"/>
                </a:solidFill>
                <a:latin typeface="Titillium Web" panose="020B0604020202020204" charset="0"/>
                <a:cs typeface="Titillium Web" panose="020B0604020202020204" charset="0"/>
              </a:rPr>
              <a:t>Microstation</a:t>
            </a:r>
            <a:r>
              <a:rPr lang="en-US" dirty="0">
                <a:solidFill>
                  <a:srgbClr val="002060"/>
                </a:solidFill>
                <a:latin typeface="Titillium Web" panose="020B0604020202020204" charset="0"/>
                <a:cs typeface="Titillium Web" panose="020B0604020202020204" charset="0"/>
              </a:rPr>
              <a:t>” program 3D Surface Modeling.</a:t>
            </a:r>
            <a:endParaRPr lang="lt-LT" dirty="0">
              <a:solidFill>
                <a:srgbClr val="002060"/>
              </a:solidFill>
              <a:latin typeface="Titillium Web" panose="020B0604020202020204" charset="0"/>
              <a:cs typeface="Titillium Web" panose="020B0604020202020204" charset="0"/>
            </a:endParaRPr>
          </a:p>
        </p:txBody>
      </p:sp>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111" y="2564904"/>
            <a:ext cx="3987572" cy="1678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2188" y="4142876"/>
            <a:ext cx="4667773" cy="2510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6823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sz="half" idx="1"/>
          </p:nvPr>
        </p:nvSpPr>
        <p:spPr>
          <a:xfrm>
            <a:off x="911424" y="908733"/>
            <a:ext cx="5108376" cy="4765249"/>
          </a:xfrm>
        </p:spPr>
        <p:txBody>
          <a:bodyPr/>
          <a:lstStyle/>
          <a:p>
            <a:r>
              <a:rPr lang="en-US" dirty="0">
                <a:solidFill>
                  <a:srgbClr val="002060"/>
                </a:solidFill>
                <a:latin typeface="Titillium Web" panose="020B0604020202020204" charset="0"/>
                <a:cs typeface="Titillium Web" panose="020B0604020202020204" charset="0"/>
              </a:rPr>
              <a:t>The </a:t>
            </a:r>
            <a:r>
              <a:rPr lang="en-US" dirty="0" smtClean="0">
                <a:solidFill>
                  <a:srgbClr val="002060"/>
                </a:solidFill>
                <a:latin typeface="Titillium Web" panose="020B0604020202020204" charset="0"/>
                <a:cs typeface="Titillium Web" panose="020B0604020202020204" charset="0"/>
              </a:rPr>
              <a:t>3D </a:t>
            </a:r>
            <a:r>
              <a:rPr lang="en-US" dirty="0">
                <a:solidFill>
                  <a:srgbClr val="002060"/>
                </a:solidFill>
                <a:latin typeface="Titillium Web" panose="020B0604020202020204" charset="0"/>
                <a:cs typeface="Titillium Web" panose="020B0604020202020204" charset="0"/>
              </a:rPr>
              <a:t>modeling of the Living House in </a:t>
            </a:r>
            <a:r>
              <a:rPr lang="en-US" dirty="0" err="1">
                <a:solidFill>
                  <a:srgbClr val="002060"/>
                </a:solidFill>
                <a:latin typeface="Titillium Web" panose="020B0604020202020204" charset="0"/>
                <a:cs typeface="Titillium Web" panose="020B0604020202020204" charset="0"/>
              </a:rPr>
              <a:t>Slengiai</a:t>
            </a:r>
            <a:r>
              <a:rPr lang="en-US" dirty="0">
                <a:solidFill>
                  <a:srgbClr val="002060"/>
                </a:solidFill>
                <a:latin typeface="Titillium Web" panose="020B0604020202020204" charset="0"/>
                <a:cs typeface="Titillium Web" panose="020B0604020202020204" charset="0"/>
              </a:rPr>
              <a:t> </a:t>
            </a:r>
            <a:r>
              <a:rPr lang="en-US" dirty="0" smtClean="0">
                <a:solidFill>
                  <a:srgbClr val="002060"/>
                </a:solidFill>
                <a:latin typeface="Titillium Web" panose="020B0604020202020204" charset="0"/>
                <a:cs typeface="Titillium Web" panose="020B0604020202020204" charset="0"/>
              </a:rPr>
              <a:t>village</a:t>
            </a:r>
            <a:r>
              <a:rPr lang="lt-LT" dirty="0" smtClean="0">
                <a:solidFill>
                  <a:srgbClr val="002060"/>
                </a:solidFill>
                <a:latin typeface="Titillium Web" panose="020B0604020202020204" charset="0"/>
                <a:cs typeface="Titillium Web" panose="020B0604020202020204" charset="0"/>
              </a:rPr>
              <a:t>.</a:t>
            </a:r>
            <a:endParaRPr lang="lt-LT" dirty="0">
              <a:solidFill>
                <a:srgbClr val="002060"/>
              </a:solidFill>
              <a:latin typeface="Titillium Web" panose="020B0604020202020204" charset="0"/>
              <a:cs typeface="Titillium Web" panose="020B0604020202020204" charset="0"/>
            </a:endParaRPr>
          </a:p>
        </p:txBody>
      </p:sp>
      <p:sp>
        <p:nvSpPr>
          <p:cNvPr id="4" name="Turinio vietos rezervavimo ženklas 3"/>
          <p:cNvSpPr>
            <a:spLocks noGrp="1"/>
          </p:cNvSpPr>
          <p:nvPr>
            <p:ph sz="half" idx="2"/>
          </p:nvPr>
        </p:nvSpPr>
        <p:spPr>
          <a:xfrm>
            <a:off x="6480044" y="620701"/>
            <a:ext cx="4873757" cy="5053281"/>
          </a:xfrm>
        </p:spPr>
        <p:txBody>
          <a:bodyPr/>
          <a:lstStyle/>
          <a:p>
            <a:r>
              <a:rPr lang="en-US" dirty="0">
                <a:solidFill>
                  <a:srgbClr val="002060"/>
                </a:solidFill>
                <a:latin typeface="Titillium Web" panose="020B0604020202020204" charset="0"/>
                <a:cs typeface="Titillium Web" panose="020B0604020202020204" charset="0"/>
              </a:rPr>
              <a:t>The scanning and 3D modeling of the church in </a:t>
            </a:r>
            <a:r>
              <a:rPr lang="en-US" dirty="0" err="1">
                <a:solidFill>
                  <a:srgbClr val="002060"/>
                </a:solidFill>
                <a:latin typeface="Titillium Web" panose="020B0604020202020204" charset="0"/>
                <a:cs typeface="Titillium Web" panose="020B0604020202020204" charset="0"/>
              </a:rPr>
              <a:t>Vanagu</a:t>
            </a:r>
            <a:r>
              <a:rPr lang="en-US" dirty="0">
                <a:solidFill>
                  <a:srgbClr val="002060"/>
                </a:solidFill>
                <a:latin typeface="Titillium Web" panose="020B0604020202020204" charset="0"/>
                <a:cs typeface="Titillium Web" panose="020B0604020202020204" charset="0"/>
              </a:rPr>
              <a:t> village Klaipeda </a:t>
            </a:r>
            <a:r>
              <a:rPr lang="en-US" dirty="0" smtClean="0">
                <a:solidFill>
                  <a:srgbClr val="002060"/>
                </a:solidFill>
                <a:latin typeface="Titillium Web" panose="020B0604020202020204" charset="0"/>
                <a:cs typeface="Titillium Web" panose="020B0604020202020204" charset="0"/>
              </a:rPr>
              <a:t>Region</a:t>
            </a:r>
            <a:r>
              <a:rPr lang="lt-LT" dirty="0" smtClean="0">
                <a:solidFill>
                  <a:srgbClr val="002060"/>
                </a:solidFill>
                <a:latin typeface="Titillium Web" panose="020B0604020202020204" charset="0"/>
                <a:cs typeface="Titillium Web" panose="020B0604020202020204" charset="0"/>
              </a:rPr>
              <a:t>.</a:t>
            </a:r>
            <a:endParaRPr lang="lt-LT" dirty="0">
              <a:solidFill>
                <a:srgbClr val="002060"/>
              </a:solidFill>
              <a:latin typeface="Titillium Web" panose="020B0604020202020204" charset="0"/>
              <a:cs typeface="Titillium Web" panose="020B0604020202020204" charset="0"/>
            </a:endParaRPr>
          </a:p>
        </p:txBody>
      </p:sp>
      <p:sp>
        <p:nvSpPr>
          <p:cNvPr id="2" name="TextBox 1"/>
          <p:cNvSpPr txBox="1"/>
          <p:nvPr/>
        </p:nvSpPr>
        <p:spPr>
          <a:xfrm>
            <a:off x="911425" y="188653"/>
            <a:ext cx="6720747" cy="461665"/>
          </a:xfrm>
          <a:prstGeom prst="rect">
            <a:avLst/>
          </a:prstGeom>
          <a:noFill/>
        </p:spPr>
        <p:txBody>
          <a:bodyPr wrap="square" rtlCol="0">
            <a:spAutoFit/>
          </a:bodyPr>
          <a:lstStyle/>
          <a:p>
            <a:r>
              <a:rPr lang="lt-LT" sz="2400" b="1" i="1" dirty="0" err="1">
                <a:solidFill>
                  <a:srgbClr val="002060"/>
                </a:solidFill>
                <a:latin typeface="Titillium Web" panose="020B0604020202020204" charset="0"/>
                <a:cs typeface="Titillium Web" panose="020B0604020202020204" charset="0"/>
                <a:sym typeface="Arial"/>
              </a:rPr>
              <a:t>Other</a:t>
            </a:r>
            <a:r>
              <a:rPr lang="lt-LT" sz="2400" b="1" i="1" dirty="0">
                <a:solidFill>
                  <a:srgbClr val="002060"/>
                </a:solidFill>
                <a:latin typeface="Titillium Web" panose="020B0604020202020204" charset="0"/>
                <a:cs typeface="Titillium Web" panose="020B0604020202020204" charset="0"/>
                <a:sym typeface="Arial"/>
              </a:rPr>
              <a:t> </a:t>
            </a:r>
            <a:r>
              <a:rPr lang="lt-LT" sz="2400" b="1" i="1" dirty="0" err="1">
                <a:solidFill>
                  <a:srgbClr val="002060"/>
                </a:solidFill>
                <a:latin typeface="Titillium Web" panose="020B0604020202020204" charset="0"/>
                <a:cs typeface="Titillium Web" panose="020B0604020202020204" charset="0"/>
                <a:sym typeface="Arial"/>
              </a:rPr>
              <a:t>measurements</a:t>
            </a:r>
            <a:r>
              <a:rPr lang="lt-LT" sz="2400" b="1" i="1" dirty="0">
                <a:solidFill>
                  <a:srgbClr val="002060"/>
                </a:solidFill>
                <a:latin typeface="Titillium Web" panose="020B0604020202020204" charset="0"/>
                <a:cs typeface="Titillium Web" panose="020B0604020202020204" charset="0"/>
                <a:sym typeface="Arial"/>
              </a:rPr>
              <a:t> </a:t>
            </a:r>
            <a:r>
              <a:rPr lang="lt-LT" sz="2400" b="1" i="1" dirty="0" err="1">
                <a:solidFill>
                  <a:srgbClr val="002060"/>
                </a:solidFill>
                <a:latin typeface="Titillium Web" panose="020B0604020202020204" charset="0"/>
                <a:cs typeface="Titillium Web" panose="020B0604020202020204" charset="0"/>
                <a:sym typeface="Arial"/>
              </a:rPr>
              <a:t>with</a:t>
            </a:r>
            <a:r>
              <a:rPr lang="lt-LT" sz="2400" b="1" i="1" dirty="0">
                <a:solidFill>
                  <a:srgbClr val="002060"/>
                </a:solidFill>
                <a:latin typeface="Titillium Web" panose="020B0604020202020204" charset="0"/>
                <a:cs typeface="Titillium Web" panose="020B0604020202020204" charset="0"/>
                <a:sym typeface="Arial"/>
              </a:rPr>
              <a:t> </a:t>
            </a:r>
            <a:r>
              <a:rPr lang="lt-LT" sz="2400" b="1" i="1" dirty="0" err="1">
                <a:solidFill>
                  <a:srgbClr val="002060"/>
                </a:solidFill>
                <a:latin typeface="Titillium Web" panose="020B0604020202020204" charset="0"/>
                <a:cs typeface="Titillium Web" panose="020B0604020202020204" charset="0"/>
                <a:sym typeface="Arial"/>
              </a:rPr>
              <a:t>students</a:t>
            </a:r>
            <a:r>
              <a:rPr lang="lt-LT" sz="2400" b="1" i="1" dirty="0">
                <a:solidFill>
                  <a:srgbClr val="002060"/>
                </a:solidFill>
                <a:latin typeface="Titillium Web" panose="020B0604020202020204" charset="0"/>
                <a:cs typeface="Titillium Web" panose="020B0604020202020204" charset="0"/>
                <a:sym typeface="Arial"/>
              </a:rPr>
              <a:t> </a:t>
            </a:r>
            <a:r>
              <a:rPr lang="lt-LT" sz="2400" b="1" i="1" dirty="0" smtClean="0">
                <a:solidFill>
                  <a:srgbClr val="002060"/>
                </a:solidFill>
                <a:latin typeface="Titillium Web" panose="020B0604020202020204" charset="0"/>
                <a:cs typeface="Titillium Web" panose="020B0604020202020204" charset="0"/>
                <a:sym typeface="Arial"/>
              </a:rPr>
              <a:t>...</a:t>
            </a:r>
            <a:endParaRPr lang="lt-LT" sz="2400" b="1" i="1" dirty="0">
              <a:solidFill>
                <a:srgbClr val="002060"/>
              </a:solidFill>
              <a:latin typeface="Titillium Web" panose="020B0604020202020204" charset="0"/>
              <a:cs typeface="Titillium Web" panose="020B0604020202020204" charset="0"/>
              <a:sym typeface="Arial"/>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4067" y="1340781"/>
            <a:ext cx="1854200"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422" y="3750593"/>
            <a:ext cx="5819657" cy="245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117" y="1732979"/>
            <a:ext cx="3851711" cy="1625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72003" y="1340781"/>
            <a:ext cx="4313484" cy="1744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3205" y="3307347"/>
            <a:ext cx="4971279" cy="1992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40913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C0C2C4-1CE9-4B85-984D-097DC6DB67E7}"/>
              </a:ext>
            </a:extLst>
          </p:cNvPr>
          <p:cNvSpPr>
            <a:spLocks noGrp="1"/>
          </p:cNvSpPr>
          <p:nvPr>
            <p:ph type="title"/>
          </p:nvPr>
        </p:nvSpPr>
        <p:spPr>
          <a:xfrm>
            <a:off x="3194612" y="185196"/>
            <a:ext cx="6227180" cy="613458"/>
          </a:xfrm>
        </p:spPr>
        <p:txBody>
          <a:bodyPr>
            <a:normAutofit fontScale="90000"/>
          </a:bodyPr>
          <a:lstStyle/>
          <a:p>
            <a:r>
              <a:rPr lang="lt-LT" dirty="0" smtClean="0">
                <a:cs typeface="Calibri"/>
              </a:rPr>
              <a:t/>
            </a:r>
            <a:br>
              <a:rPr lang="lt-LT" dirty="0" smtClean="0">
                <a:cs typeface="Calibri"/>
              </a:rPr>
            </a:br>
            <a:r>
              <a:rPr lang="en-US" dirty="0" err="1" smtClean="0">
                <a:cs typeface="Calibri"/>
              </a:rPr>
              <a:t>Smiltynė</a:t>
            </a:r>
            <a:r>
              <a:rPr lang="en-US" dirty="0" smtClean="0">
                <a:cs typeface="Calibri"/>
              </a:rPr>
              <a:t> </a:t>
            </a:r>
            <a:r>
              <a:rPr lang="en-US" dirty="0">
                <a:cs typeface="Calibri"/>
              </a:rPr>
              <a:t>forest monitoring</a:t>
            </a:r>
            <a:r>
              <a:rPr lang="en-US" dirty="0"/>
              <a:t/>
            </a:r>
            <a:br>
              <a:rPr lang="en-US" dirty="0"/>
            </a:br>
            <a:endParaRPr lang="en-US" dirty="0"/>
          </a:p>
        </p:txBody>
      </p:sp>
      <p:pic>
        <p:nvPicPr>
          <p:cNvPr id="4" name="Turinio vietos rezervavimo ženklas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0861" y="1045861"/>
            <a:ext cx="7396222" cy="5543520"/>
          </a:xfrm>
        </p:spPr>
      </p:pic>
      <p:sp>
        <p:nvSpPr>
          <p:cNvPr id="5" name="Stačiakampis 4"/>
          <p:cNvSpPr/>
          <p:nvPr/>
        </p:nvSpPr>
        <p:spPr>
          <a:xfrm>
            <a:off x="671330" y="1161607"/>
            <a:ext cx="3727047" cy="1477328"/>
          </a:xfrm>
          <a:prstGeom prst="rect">
            <a:avLst/>
          </a:prstGeom>
        </p:spPr>
        <p:txBody>
          <a:bodyPr wrap="square">
            <a:spAutoFit/>
          </a:bodyPr>
          <a:lstStyle/>
          <a:p>
            <a:r>
              <a:rPr lang="en-US" dirty="0"/>
              <a:t>The Curonian Spit is a peninsula with sand dunes that separates the Curonian Lagoon from the Baltic Sea. Curonian Spit in 2000 included in the UNESCO World Heritage List.</a:t>
            </a:r>
            <a:endParaRPr lang="lt-LT" dirty="0"/>
          </a:p>
        </p:txBody>
      </p:sp>
      <p:sp>
        <p:nvSpPr>
          <p:cNvPr id="6" name="Stačiakampis 5"/>
          <p:cNvSpPr/>
          <p:nvPr/>
        </p:nvSpPr>
        <p:spPr>
          <a:xfrm>
            <a:off x="7924800" y="1045861"/>
            <a:ext cx="4267200" cy="5632311"/>
          </a:xfrm>
          <a:prstGeom prst="rect">
            <a:avLst/>
          </a:prstGeom>
        </p:spPr>
        <p:txBody>
          <a:bodyPr wrap="square">
            <a:spAutoFit/>
          </a:bodyPr>
          <a:lstStyle/>
          <a:p>
            <a:r>
              <a:rPr lang="en-US" sz="2000" dirty="0"/>
              <a:t>The Curonian Spit was formed 3–5 thousand years ago before our era. Peninsula until the 17th </a:t>
            </a:r>
            <a:r>
              <a:rPr lang="en-US" sz="2000" dirty="0" err="1" smtClean="0"/>
              <a:t>ce</a:t>
            </a:r>
            <a:r>
              <a:rPr lang="lt-LT" sz="2000" dirty="0" err="1" smtClean="0"/>
              <a:t>nt</a:t>
            </a:r>
            <a:r>
              <a:rPr lang="lt-LT" sz="2000" dirty="0" smtClean="0"/>
              <a:t>.</a:t>
            </a:r>
            <a:r>
              <a:rPr lang="en-US" sz="2000" dirty="0" smtClean="0"/>
              <a:t> </a:t>
            </a:r>
            <a:r>
              <a:rPr lang="en-US" sz="2000" dirty="0"/>
              <a:t>was overgrown with forests, but in 1674–1679. during the Seven Years' War, forests were massively felled for military purposes. 19th century pr. forests on the spit occupied 10% of the territory. As the forests disappeared, dunes began to slide, which flooded many villages. </a:t>
            </a:r>
            <a:endParaRPr lang="lt-LT" sz="2000" dirty="0" smtClean="0"/>
          </a:p>
          <a:p>
            <a:endParaRPr lang="lt-LT" sz="2000" dirty="0"/>
          </a:p>
          <a:p>
            <a:r>
              <a:rPr lang="en-US" sz="2000" dirty="0" smtClean="0"/>
              <a:t>1825 </a:t>
            </a:r>
            <a:r>
              <a:rPr lang="en-US" sz="2000" dirty="0"/>
              <a:t>Thanks to the efforts of </a:t>
            </a:r>
            <a:r>
              <a:rPr lang="en-US" sz="2000" dirty="0" err="1"/>
              <a:t>Kuvertas</a:t>
            </a:r>
            <a:r>
              <a:rPr lang="en-US" sz="2000" dirty="0"/>
              <a:t> and Wilhelm Franco </a:t>
            </a:r>
            <a:r>
              <a:rPr lang="en-US" sz="2000" dirty="0" err="1"/>
              <a:t>Efas</a:t>
            </a:r>
            <a:r>
              <a:rPr lang="en-US" sz="2000" dirty="0"/>
              <a:t>, forests have been replanted and now cover 75% and dunes 12% of the Curonian Spit</a:t>
            </a:r>
            <a:r>
              <a:rPr lang="en-US" sz="2000" dirty="0" smtClean="0"/>
              <a:t>.</a:t>
            </a:r>
            <a:endParaRPr lang="lt-LT" sz="2000" dirty="0" smtClean="0"/>
          </a:p>
          <a:p>
            <a:endParaRPr lang="lt-LT" sz="2000" dirty="0" smtClean="0"/>
          </a:p>
          <a:p>
            <a:r>
              <a:rPr lang="lt-LT" sz="2000" dirty="0"/>
              <a:t> </a:t>
            </a:r>
            <a:r>
              <a:rPr lang="lt-LT" sz="2000" dirty="0" err="1" smtClean="0"/>
              <a:t>Video</a:t>
            </a:r>
            <a:r>
              <a:rPr lang="lt-LT" sz="2000" dirty="0" smtClean="0"/>
              <a:t> No1 </a:t>
            </a:r>
            <a:r>
              <a:rPr lang="lt-LT" sz="2000" dirty="0" err="1" smtClean="0"/>
              <a:t>and</a:t>
            </a:r>
            <a:r>
              <a:rPr lang="lt-LT" sz="2000" dirty="0" smtClean="0"/>
              <a:t> </a:t>
            </a:r>
            <a:r>
              <a:rPr lang="lt-LT" sz="2000" dirty="0" err="1" smtClean="0"/>
              <a:t>Video</a:t>
            </a:r>
            <a:r>
              <a:rPr lang="lt-LT" sz="2000" dirty="0" smtClean="0"/>
              <a:t> No2 </a:t>
            </a:r>
            <a:r>
              <a:rPr lang="lt-LT" sz="2000" dirty="0" smtClean="0">
                <a:sym typeface="Wingdings" panose="05000000000000000000" pitchFamily="2" charset="2"/>
              </a:rPr>
              <a:t></a:t>
            </a:r>
            <a:endParaRPr lang="lt-LT" dirty="0"/>
          </a:p>
        </p:txBody>
      </p:sp>
    </p:spTree>
    <p:extLst>
      <p:ext uri="{BB962C8B-B14F-4D97-AF65-F5344CB8AC3E}">
        <p14:creationId xmlns:p14="http://schemas.microsoft.com/office/powerpoint/2010/main" val="3382871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2101770" y="833379"/>
            <a:ext cx="6752864" cy="1157468"/>
          </a:xfrm>
        </p:spPr>
        <p:txBody>
          <a:bodyPr/>
          <a:lstStyle/>
          <a:p>
            <a:endParaRPr lang="lt-LT" dirty="0"/>
          </a:p>
        </p:txBody>
      </p:sp>
      <p:sp>
        <p:nvSpPr>
          <p:cNvPr id="3" name="Turinio vietos rezervavimo ženklas 2"/>
          <p:cNvSpPr>
            <a:spLocks noGrp="1"/>
          </p:cNvSpPr>
          <p:nvPr>
            <p:ph idx="1"/>
          </p:nvPr>
        </p:nvSpPr>
        <p:spPr/>
        <p:txBody>
          <a:bodyPr/>
          <a:lstStyle/>
          <a:p>
            <a:endParaRPr lang="lt-LT" dirty="0" smtClean="0">
              <a:hlinkClick r:id="rId2"/>
            </a:endParaRPr>
          </a:p>
          <a:p>
            <a:endParaRPr lang="lt-LT" dirty="0">
              <a:hlinkClick r:id="rId2"/>
            </a:endParaRPr>
          </a:p>
          <a:p>
            <a:endParaRPr lang="lt-LT" dirty="0" smtClean="0">
              <a:hlinkClick r:id="rId2"/>
            </a:endParaRPr>
          </a:p>
          <a:p>
            <a:r>
              <a:rPr lang="lt-LT" smtClean="0">
                <a:hlinkClick r:id="rId3"/>
              </a:rPr>
              <a:t>https</a:t>
            </a:r>
            <a:r>
              <a:rPr lang="lt-LT" dirty="0">
                <a:hlinkClick r:id="rId3"/>
              </a:rPr>
              <a:t>://</a:t>
            </a:r>
            <a:r>
              <a:rPr lang="lt-LT" dirty="0" smtClean="0">
                <a:hlinkClick r:id="rId3"/>
              </a:rPr>
              <a:t>www.youtube.com/watch?v=8SX8hr-DpgU</a:t>
            </a:r>
            <a:endParaRPr lang="lt-LT" dirty="0"/>
          </a:p>
        </p:txBody>
      </p:sp>
    </p:spTree>
    <p:extLst>
      <p:ext uri="{BB962C8B-B14F-4D97-AF65-F5344CB8AC3E}">
        <p14:creationId xmlns:p14="http://schemas.microsoft.com/office/powerpoint/2010/main" val="2568468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Pavadinimas 1"/>
          <p:cNvSpPr>
            <a:spLocks noGrp="1"/>
          </p:cNvSpPr>
          <p:nvPr>
            <p:ph type="title"/>
          </p:nvPr>
        </p:nvSpPr>
        <p:spPr/>
        <p:txBody>
          <a:bodyPr/>
          <a:lstStyle/>
          <a:p>
            <a:pPr eaLnBrk="1" hangingPunct="1"/>
            <a:endParaRPr lang="ru-RU" altLang="lt-LT" smtClean="0"/>
          </a:p>
        </p:txBody>
      </p:sp>
      <p:pic>
        <p:nvPicPr>
          <p:cNvPr id="5123"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 y="0"/>
            <a:ext cx="12223751" cy="6858000"/>
          </a:xfrm>
          <a:prstGeom prst="rect">
            <a:avLst/>
          </a:prstGeom>
        </p:spPr>
      </p:pic>
      <p:sp>
        <p:nvSpPr>
          <p:cNvPr id="5124" name="Title 1"/>
          <p:cNvSpPr txBox="1">
            <a:spLocks/>
          </p:cNvSpPr>
          <p:nvPr/>
        </p:nvSpPr>
        <p:spPr bwMode="auto">
          <a:xfrm>
            <a:off x="631825" y="1058865"/>
            <a:ext cx="4983163"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pPr>
            <a:r>
              <a:rPr lang="lt-LT" altLang="lt-LT" sz="4000" b="1" dirty="0">
                <a:solidFill>
                  <a:schemeClr val="bg1"/>
                </a:solidFill>
                <a:latin typeface="Titillium Web" charset="0"/>
              </a:rPr>
              <a:t>KLAIPEDA STATE UNIVERSITY OF APPLIED </a:t>
            </a:r>
            <a:r>
              <a:rPr lang="en-US" altLang="lt-LT" sz="4000" b="1" dirty="0">
                <a:solidFill>
                  <a:schemeClr val="bg1"/>
                </a:solidFill>
                <a:latin typeface="Titillium Web" charset="0"/>
              </a:rPr>
              <a:t>S</a:t>
            </a:r>
            <a:r>
              <a:rPr lang="lt-LT" altLang="lt-LT" sz="4000" b="1" dirty="0">
                <a:solidFill>
                  <a:schemeClr val="bg1"/>
                </a:solidFill>
                <a:latin typeface="Titillium Web" charset="0"/>
              </a:rPr>
              <a:t>CIENCES  </a:t>
            </a:r>
          </a:p>
        </p:txBody>
      </p:sp>
      <p:sp>
        <p:nvSpPr>
          <p:cNvPr id="6" name="Title 1"/>
          <p:cNvSpPr txBox="1">
            <a:spLocks/>
          </p:cNvSpPr>
          <p:nvPr/>
        </p:nvSpPr>
        <p:spPr bwMode="auto">
          <a:xfrm>
            <a:off x="838203" y="3119456"/>
            <a:ext cx="4776788" cy="278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just" eaLnBrk="1" hangingPunct="1">
              <a:lnSpc>
                <a:spcPct val="100000"/>
              </a:lnSpc>
              <a:spcBef>
                <a:spcPct val="0"/>
              </a:spcBef>
              <a:buFontTx/>
              <a:buNone/>
            </a:pPr>
            <a:r>
              <a:rPr lang="lt-LT" altLang="lt-LT" sz="2000" b="1">
                <a:solidFill>
                  <a:schemeClr val="bg1"/>
                </a:solidFill>
                <a:latin typeface="Titillium Web" charset="0"/>
              </a:rPr>
              <a:t>THE 3RD BIGGEST UNIVERSITY OF APPLIED SCIENCES IN LITHUANIA WHICH COUNTS 100 YEAR OF EXPERIENCE IN PREPARING PROFFESIONAL PRACTITIONERS.</a:t>
            </a:r>
          </a:p>
        </p:txBody>
      </p:sp>
    </p:spTree>
    <p:extLst>
      <p:ext uri="{BB962C8B-B14F-4D97-AF65-F5344CB8AC3E}">
        <p14:creationId xmlns:p14="http://schemas.microsoft.com/office/powerpoint/2010/main" val="5321896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447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VK video EN - Copy.mp4">
            <a:hlinkClick r:id="" action="ppaction://media"/>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3" y="0"/>
            <a:ext cx="12103100" cy="6858000"/>
          </a:xfrm>
          <a:prstGeom prst="rect">
            <a:avLst/>
          </a:prstGeom>
        </p:spPr>
      </p:pic>
    </p:spTree>
    <p:extLst>
      <p:ext uri="{BB962C8B-B14F-4D97-AF65-F5344CB8AC3E}">
        <p14:creationId xmlns:p14="http://schemas.microsoft.com/office/powerpoint/2010/main" val="24814354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Pavadinimas 1"/>
          <p:cNvSpPr>
            <a:spLocks noGrp="1"/>
          </p:cNvSpPr>
          <p:nvPr>
            <p:ph type="title"/>
          </p:nvPr>
        </p:nvSpPr>
        <p:spPr/>
        <p:txBody>
          <a:bodyPr/>
          <a:lstStyle/>
          <a:p>
            <a:pPr eaLnBrk="1" hangingPunct="1"/>
            <a:endParaRPr lang="ru-RU" altLang="lt-LT" smtClean="0"/>
          </a:p>
        </p:txBody>
      </p:sp>
      <p:pic>
        <p:nvPicPr>
          <p:cNvPr id="4" name="Turinio vietos rezervavimo ženklas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8"/>
            <a:ext cx="12192000" cy="6843713"/>
          </a:xfrm>
        </p:spPr>
      </p:pic>
      <p:sp>
        <p:nvSpPr>
          <p:cNvPr id="12292" name="Stačiakampis 2"/>
          <p:cNvSpPr>
            <a:spLocks noChangeArrowheads="1"/>
          </p:cNvSpPr>
          <p:nvPr/>
        </p:nvSpPr>
        <p:spPr bwMode="auto">
          <a:xfrm>
            <a:off x="5848361" y="1690688"/>
            <a:ext cx="344677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fontAlgn="base">
              <a:lnSpc>
                <a:spcPct val="100000"/>
              </a:lnSpc>
              <a:spcBef>
                <a:spcPct val="0"/>
              </a:spcBef>
              <a:spcAft>
                <a:spcPct val="0"/>
              </a:spcAft>
              <a:buClrTx/>
              <a:buFontTx/>
              <a:buNone/>
            </a:pPr>
            <a:r>
              <a:rPr lang="en-US" altLang="lt-LT" sz="5400" b="1" kern="1200" smtClean="0">
                <a:solidFill>
                  <a:prstClr val="white"/>
                </a:solidFill>
                <a:latin typeface="Titillium Web" charset="0"/>
                <a:ea typeface="+mn-ea"/>
                <a:cs typeface="Arial" charset="0"/>
              </a:rPr>
              <a:t>FACULTIES</a:t>
            </a:r>
            <a:endParaRPr lang="lt-LT" altLang="lt-LT" sz="5400" kern="1200" smtClean="0">
              <a:solidFill>
                <a:prstClr val="black"/>
              </a:solidFill>
              <a:ea typeface="+mn-ea"/>
              <a:cs typeface="Arial" charset="0"/>
            </a:endParaRPr>
          </a:p>
        </p:txBody>
      </p:sp>
      <p:sp>
        <p:nvSpPr>
          <p:cNvPr id="5" name="Rectangle 8"/>
          <p:cNvSpPr>
            <a:spLocks noChangeArrowheads="1"/>
          </p:cNvSpPr>
          <p:nvPr/>
        </p:nvSpPr>
        <p:spPr bwMode="auto">
          <a:xfrm>
            <a:off x="7864486" y="4446588"/>
            <a:ext cx="2393951"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fontAlgn="base">
              <a:lnSpc>
                <a:spcPct val="100000"/>
              </a:lnSpc>
              <a:spcBef>
                <a:spcPct val="0"/>
              </a:spcBef>
              <a:spcAft>
                <a:spcPct val="0"/>
              </a:spcAft>
              <a:buClrTx/>
              <a:buFontTx/>
              <a:buNone/>
            </a:pPr>
            <a:r>
              <a:rPr lang="en-US" altLang="lt-LT" b="1" kern="1200" smtClean="0">
                <a:solidFill>
                  <a:srgbClr val="6E9A99"/>
                </a:solidFill>
                <a:latin typeface="Titillium Web" charset="0"/>
                <a:ea typeface="+mn-ea"/>
                <a:cs typeface="Arial" charset="0"/>
              </a:rPr>
              <a:t>BUSINESS</a:t>
            </a:r>
            <a:endParaRPr lang="lt-LT" altLang="lt-LT" b="1" kern="1200" smtClean="0">
              <a:solidFill>
                <a:srgbClr val="6E9A99"/>
              </a:solidFill>
              <a:latin typeface="Titillium Web" charset="0"/>
              <a:ea typeface="+mn-ea"/>
              <a:cs typeface="Arial" charset="0"/>
            </a:endParaRPr>
          </a:p>
        </p:txBody>
      </p:sp>
      <p:sp>
        <p:nvSpPr>
          <p:cNvPr id="6" name="Stačiakampis 5"/>
          <p:cNvSpPr>
            <a:spLocks noChangeArrowheads="1"/>
          </p:cNvSpPr>
          <p:nvPr/>
        </p:nvSpPr>
        <p:spPr bwMode="auto">
          <a:xfrm>
            <a:off x="2328864" y="4233863"/>
            <a:ext cx="245903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fontAlgn="base">
              <a:lnSpc>
                <a:spcPct val="100000"/>
              </a:lnSpc>
              <a:spcBef>
                <a:spcPct val="0"/>
              </a:spcBef>
              <a:spcAft>
                <a:spcPct val="0"/>
              </a:spcAft>
              <a:buClrTx/>
              <a:buFontTx/>
              <a:buNone/>
            </a:pPr>
            <a:r>
              <a:rPr lang="en-US" altLang="lt-LT" b="1" kern="1200" smtClean="0">
                <a:solidFill>
                  <a:srgbClr val="385723"/>
                </a:solidFill>
                <a:latin typeface="Titillium Web" charset="0"/>
                <a:ea typeface="+mn-ea"/>
                <a:cs typeface="Arial" charset="0"/>
              </a:rPr>
              <a:t>TECHNO-LOGIES</a:t>
            </a:r>
            <a:endParaRPr lang="lt-LT" altLang="lt-LT" b="1" kern="1200" smtClean="0">
              <a:solidFill>
                <a:srgbClr val="385723"/>
              </a:solidFill>
              <a:latin typeface="Titillium Web" charset="0"/>
              <a:ea typeface="+mn-ea"/>
              <a:cs typeface="Arial" charset="0"/>
            </a:endParaRPr>
          </a:p>
        </p:txBody>
      </p:sp>
      <p:sp>
        <p:nvSpPr>
          <p:cNvPr id="7" name="Stačiakampis 6"/>
          <p:cNvSpPr>
            <a:spLocks noChangeArrowheads="1"/>
          </p:cNvSpPr>
          <p:nvPr/>
        </p:nvSpPr>
        <p:spPr bwMode="auto">
          <a:xfrm>
            <a:off x="3246439" y="4233863"/>
            <a:ext cx="6096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fontAlgn="base">
              <a:lnSpc>
                <a:spcPct val="100000"/>
              </a:lnSpc>
              <a:spcBef>
                <a:spcPct val="0"/>
              </a:spcBef>
              <a:spcAft>
                <a:spcPct val="0"/>
              </a:spcAft>
              <a:buClrTx/>
              <a:buFontTx/>
              <a:buNone/>
            </a:pPr>
            <a:r>
              <a:rPr lang="en-US" altLang="lt-LT" b="1" kern="1200" smtClean="0">
                <a:solidFill>
                  <a:srgbClr val="C00000"/>
                </a:solidFill>
                <a:latin typeface="Titillium Web" charset="0"/>
                <a:ea typeface="+mn-ea"/>
                <a:cs typeface="Arial" charset="0"/>
              </a:rPr>
              <a:t>HEALTH  </a:t>
            </a:r>
          </a:p>
          <a:p>
            <a:pPr algn="ctr" fontAlgn="base">
              <a:lnSpc>
                <a:spcPct val="100000"/>
              </a:lnSpc>
              <a:spcBef>
                <a:spcPct val="0"/>
              </a:spcBef>
              <a:spcAft>
                <a:spcPct val="0"/>
              </a:spcAft>
              <a:buClrTx/>
              <a:buFontTx/>
              <a:buNone/>
            </a:pPr>
            <a:r>
              <a:rPr lang="en-US" altLang="lt-LT" b="1" kern="1200" smtClean="0">
                <a:solidFill>
                  <a:srgbClr val="C00000"/>
                </a:solidFill>
                <a:latin typeface="Titillium Web" charset="0"/>
                <a:ea typeface="+mn-ea"/>
                <a:cs typeface="Arial" charset="0"/>
              </a:rPr>
              <a:t>SCIENCE</a:t>
            </a:r>
            <a:r>
              <a:rPr lang="lt-LT" altLang="lt-LT" b="1" kern="1200" smtClean="0">
                <a:solidFill>
                  <a:srgbClr val="C00000"/>
                </a:solidFill>
                <a:latin typeface="Titillium Web" charset="0"/>
                <a:ea typeface="+mn-ea"/>
                <a:cs typeface="Arial" charset="0"/>
              </a:rPr>
              <a:t>S</a:t>
            </a:r>
          </a:p>
        </p:txBody>
      </p:sp>
    </p:spTree>
    <p:extLst>
      <p:ext uri="{BB962C8B-B14F-4D97-AF65-F5344CB8AC3E}">
        <p14:creationId xmlns:p14="http://schemas.microsoft.com/office/powerpoint/2010/main" val="6566897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tačiakampis 23"/>
          <p:cNvSpPr/>
          <p:nvPr/>
        </p:nvSpPr>
        <p:spPr>
          <a:xfrm>
            <a:off x="5795964" y="5219700"/>
            <a:ext cx="5735637" cy="477838"/>
          </a:xfrm>
          <a:prstGeom prst="rect">
            <a:avLst/>
          </a:prstGeom>
          <a:solidFill>
            <a:srgbClr val="00206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buClrTx/>
              <a:buFontTx/>
              <a:buNone/>
              <a:defRPr/>
            </a:pPr>
            <a:endParaRPr lang="lt-LT" sz="1800" kern="1200">
              <a:solidFill>
                <a:prstClr val="white"/>
              </a:solidFill>
            </a:endParaRPr>
          </a:p>
        </p:txBody>
      </p:sp>
      <p:sp>
        <p:nvSpPr>
          <p:cNvPr id="23" name="Stačiakampis 22"/>
          <p:cNvSpPr/>
          <p:nvPr/>
        </p:nvSpPr>
        <p:spPr>
          <a:xfrm>
            <a:off x="5795964" y="4670425"/>
            <a:ext cx="5735637" cy="477838"/>
          </a:xfrm>
          <a:prstGeom prst="rect">
            <a:avLst/>
          </a:prstGeom>
          <a:solidFill>
            <a:srgbClr val="00206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buClrTx/>
              <a:buFontTx/>
              <a:buNone/>
              <a:defRPr/>
            </a:pPr>
            <a:endParaRPr lang="lt-LT" sz="1800" kern="1200">
              <a:solidFill>
                <a:prstClr val="white"/>
              </a:solidFill>
            </a:endParaRPr>
          </a:p>
        </p:txBody>
      </p:sp>
      <p:sp>
        <p:nvSpPr>
          <p:cNvPr id="22" name="Stačiakampis 21"/>
          <p:cNvSpPr/>
          <p:nvPr/>
        </p:nvSpPr>
        <p:spPr>
          <a:xfrm>
            <a:off x="5808728" y="2983888"/>
            <a:ext cx="5735637" cy="477837"/>
          </a:xfrm>
          <a:prstGeom prst="rect">
            <a:avLst/>
          </a:prstGeom>
          <a:solidFill>
            <a:srgbClr val="00206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buClrTx/>
              <a:buFontTx/>
              <a:buNone/>
              <a:defRPr/>
            </a:pPr>
            <a:endParaRPr lang="lt-LT" sz="1800" kern="1200">
              <a:solidFill>
                <a:prstClr val="white"/>
              </a:solidFill>
            </a:endParaRPr>
          </a:p>
        </p:txBody>
      </p:sp>
      <p:sp>
        <p:nvSpPr>
          <p:cNvPr id="21" name="Stačiakampis 20"/>
          <p:cNvSpPr/>
          <p:nvPr/>
        </p:nvSpPr>
        <p:spPr>
          <a:xfrm>
            <a:off x="5795964" y="3557590"/>
            <a:ext cx="5735637" cy="479425"/>
          </a:xfrm>
          <a:prstGeom prst="rect">
            <a:avLst/>
          </a:prstGeom>
          <a:solidFill>
            <a:srgbClr val="00206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buClrTx/>
              <a:buFontTx/>
              <a:buNone/>
              <a:defRPr/>
            </a:pPr>
            <a:endParaRPr lang="lt-LT" sz="1800" kern="1200">
              <a:solidFill>
                <a:prstClr val="white"/>
              </a:solidFill>
            </a:endParaRPr>
          </a:p>
        </p:txBody>
      </p:sp>
      <p:sp>
        <p:nvSpPr>
          <p:cNvPr id="20" name="Stačiakampis 19"/>
          <p:cNvSpPr/>
          <p:nvPr/>
        </p:nvSpPr>
        <p:spPr>
          <a:xfrm>
            <a:off x="5783264" y="4110056"/>
            <a:ext cx="5735637" cy="477837"/>
          </a:xfrm>
          <a:prstGeom prst="rect">
            <a:avLst/>
          </a:prstGeom>
          <a:solidFill>
            <a:srgbClr val="00206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buClrTx/>
              <a:buFontTx/>
              <a:buNone/>
              <a:defRPr/>
            </a:pPr>
            <a:endParaRPr lang="lt-LT" sz="1800" kern="1200">
              <a:solidFill>
                <a:prstClr val="white"/>
              </a:solidFill>
            </a:endParaRPr>
          </a:p>
        </p:txBody>
      </p:sp>
      <p:sp>
        <p:nvSpPr>
          <p:cNvPr id="19" name="Stačiakampis 18"/>
          <p:cNvSpPr/>
          <p:nvPr/>
        </p:nvSpPr>
        <p:spPr>
          <a:xfrm>
            <a:off x="5803903" y="2471756"/>
            <a:ext cx="5727700" cy="479425"/>
          </a:xfrm>
          <a:prstGeom prst="rect">
            <a:avLst/>
          </a:prstGeom>
          <a:solidFill>
            <a:srgbClr val="00206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buClrTx/>
              <a:buFontTx/>
              <a:buNone/>
              <a:defRPr/>
            </a:pPr>
            <a:endParaRPr lang="lt-LT" sz="1800" kern="1200">
              <a:solidFill>
                <a:prstClr val="white"/>
              </a:solidFill>
            </a:endParaRPr>
          </a:p>
        </p:txBody>
      </p:sp>
      <p:sp>
        <p:nvSpPr>
          <p:cNvPr id="18" name="Stačiakampis 17"/>
          <p:cNvSpPr/>
          <p:nvPr/>
        </p:nvSpPr>
        <p:spPr>
          <a:xfrm>
            <a:off x="5805488" y="1939925"/>
            <a:ext cx="5726112" cy="477838"/>
          </a:xfrm>
          <a:prstGeom prst="rect">
            <a:avLst/>
          </a:prstGeom>
          <a:solidFill>
            <a:srgbClr val="00206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buClrTx/>
              <a:buFontTx/>
              <a:buNone/>
              <a:defRPr/>
            </a:pPr>
            <a:endParaRPr lang="lt-LT" sz="1800" kern="1200">
              <a:solidFill>
                <a:prstClr val="white"/>
              </a:solidFill>
            </a:endParaRPr>
          </a:p>
        </p:txBody>
      </p:sp>
      <p:sp>
        <p:nvSpPr>
          <p:cNvPr id="17" name="Stačiakampis 16"/>
          <p:cNvSpPr/>
          <p:nvPr/>
        </p:nvSpPr>
        <p:spPr>
          <a:xfrm>
            <a:off x="5805488" y="1411306"/>
            <a:ext cx="5726112" cy="477837"/>
          </a:xfrm>
          <a:prstGeom prst="rect">
            <a:avLst/>
          </a:prstGeom>
          <a:solidFill>
            <a:srgbClr val="00206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buClrTx/>
              <a:buFontTx/>
              <a:buNone/>
              <a:defRPr/>
            </a:pPr>
            <a:endParaRPr lang="lt-LT" sz="1800" kern="1200">
              <a:solidFill>
                <a:prstClr val="white"/>
              </a:solidFill>
            </a:endParaRPr>
          </a:p>
        </p:txBody>
      </p:sp>
      <p:sp>
        <p:nvSpPr>
          <p:cNvPr id="16" name="Stačiakampis 15"/>
          <p:cNvSpPr/>
          <p:nvPr/>
        </p:nvSpPr>
        <p:spPr>
          <a:xfrm>
            <a:off x="5783276" y="895350"/>
            <a:ext cx="5748337" cy="477838"/>
          </a:xfrm>
          <a:prstGeom prst="rect">
            <a:avLst/>
          </a:prstGeom>
          <a:solidFill>
            <a:srgbClr val="002060"/>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buClrTx/>
              <a:buFontTx/>
              <a:buNone/>
              <a:defRPr/>
            </a:pPr>
            <a:endParaRPr lang="lt-LT" sz="1800" kern="1200" dirty="0">
              <a:solidFill>
                <a:prstClr val="white"/>
              </a:solidFill>
            </a:endParaRPr>
          </a:p>
        </p:txBody>
      </p:sp>
      <p:sp>
        <p:nvSpPr>
          <p:cNvPr id="13324" name="Stačiakampis 2"/>
          <p:cNvSpPr>
            <a:spLocks noChangeArrowheads="1"/>
          </p:cNvSpPr>
          <p:nvPr/>
        </p:nvSpPr>
        <p:spPr bwMode="auto">
          <a:xfrm>
            <a:off x="716027" y="832228"/>
            <a:ext cx="397576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fontAlgn="base">
              <a:lnSpc>
                <a:spcPct val="100000"/>
              </a:lnSpc>
              <a:spcBef>
                <a:spcPct val="0"/>
              </a:spcBef>
              <a:spcAft>
                <a:spcPct val="0"/>
              </a:spcAft>
              <a:buClrTx/>
              <a:buFontTx/>
              <a:buNone/>
            </a:pPr>
            <a:r>
              <a:rPr lang="en-US" altLang="lt-LT" sz="4800" b="1" kern="1200" dirty="0" smtClean="0">
                <a:solidFill>
                  <a:srgbClr val="002060"/>
                </a:solidFill>
                <a:latin typeface="Titillium Web" charset="0"/>
                <a:ea typeface="+mn-ea"/>
                <a:cs typeface="Arial" charset="0"/>
              </a:rPr>
              <a:t>TECHNOLOGY </a:t>
            </a:r>
          </a:p>
          <a:p>
            <a:pPr fontAlgn="base">
              <a:lnSpc>
                <a:spcPct val="100000"/>
              </a:lnSpc>
              <a:spcBef>
                <a:spcPct val="0"/>
              </a:spcBef>
              <a:spcAft>
                <a:spcPct val="0"/>
              </a:spcAft>
              <a:buClrTx/>
              <a:buFontTx/>
              <a:buNone/>
            </a:pPr>
            <a:r>
              <a:rPr lang="en-US" altLang="lt-LT" sz="4800" b="1" kern="1200" dirty="0" smtClean="0">
                <a:solidFill>
                  <a:srgbClr val="002060"/>
                </a:solidFill>
                <a:latin typeface="Titillium Web" charset="0"/>
                <a:ea typeface="+mn-ea"/>
                <a:cs typeface="Arial" charset="0"/>
              </a:rPr>
              <a:t>FACULTY</a:t>
            </a:r>
            <a:endParaRPr lang="lt-LT" altLang="lt-LT" sz="4800" kern="1200" dirty="0" smtClean="0">
              <a:solidFill>
                <a:srgbClr val="002060"/>
              </a:solidFill>
              <a:ea typeface="+mn-ea"/>
              <a:cs typeface="Arial" charset="0"/>
            </a:endParaRPr>
          </a:p>
        </p:txBody>
      </p:sp>
      <p:sp>
        <p:nvSpPr>
          <p:cNvPr id="13325" name="Title 1"/>
          <p:cNvSpPr txBox="1">
            <a:spLocks/>
          </p:cNvSpPr>
          <p:nvPr/>
        </p:nvSpPr>
        <p:spPr bwMode="auto">
          <a:xfrm>
            <a:off x="5826137" y="1193818"/>
            <a:ext cx="5726113"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fontAlgn="base">
              <a:spcBef>
                <a:spcPct val="0"/>
              </a:spcBef>
              <a:spcAft>
                <a:spcPct val="0"/>
              </a:spcAft>
              <a:buClrTx/>
            </a:pPr>
            <a:r>
              <a:rPr lang="en-US" altLang="lt-LT" sz="2400" b="1" kern="1200" smtClean="0">
                <a:solidFill>
                  <a:prstClr val="white"/>
                </a:solidFill>
                <a:latin typeface="Titillium Web" charset="0"/>
                <a:ea typeface="+mn-ea"/>
                <a:cs typeface="Arial" charset="0"/>
              </a:rPr>
              <a:t>Informatics</a:t>
            </a:r>
            <a:endParaRPr lang="lt-LT" altLang="lt-LT" sz="2400" b="1" kern="1200" smtClean="0">
              <a:solidFill>
                <a:prstClr val="white"/>
              </a:solidFill>
              <a:latin typeface="Titillium Web" charset="0"/>
              <a:ea typeface="+mn-ea"/>
              <a:cs typeface="Arial" charset="0"/>
            </a:endParaRPr>
          </a:p>
          <a:p>
            <a:pPr fontAlgn="base">
              <a:spcBef>
                <a:spcPct val="0"/>
              </a:spcBef>
              <a:spcAft>
                <a:spcPct val="0"/>
              </a:spcAft>
              <a:buClrTx/>
            </a:pPr>
            <a:endParaRPr lang="lt-LT" altLang="lt-LT" sz="2400" b="1" kern="1200" smtClean="0">
              <a:solidFill>
                <a:prstClr val="white"/>
              </a:solidFill>
              <a:latin typeface="Titillium Web" charset="0"/>
              <a:ea typeface="+mn-ea"/>
              <a:cs typeface="Arial" charset="0"/>
            </a:endParaRPr>
          </a:p>
        </p:txBody>
      </p:sp>
      <p:sp>
        <p:nvSpPr>
          <p:cNvPr id="13326" name="Title 1"/>
          <p:cNvSpPr txBox="1">
            <a:spLocks/>
          </p:cNvSpPr>
          <p:nvPr/>
        </p:nvSpPr>
        <p:spPr bwMode="auto">
          <a:xfrm>
            <a:off x="5805491" y="1666875"/>
            <a:ext cx="532130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fontAlgn="base">
              <a:spcBef>
                <a:spcPct val="0"/>
              </a:spcBef>
              <a:spcAft>
                <a:spcPct val="0"/>
              </a:spcAft>
              <a:buClrTx/>
            </a:pPr>
            <a:r>
              <a:rPr lang="en-US" altLang="lt-LT" sz="2400" b="1" kern="1200" smtClean="0">
                <a:solidFill>
                  <a:prstClr val="white"/>
                </a:solidFill>
                <a:latin typeface="Titillium Web" charset="0"/>
                <a:ea typeface="+mn-ea"/>
                <a:cs typeface="Arial" charset="0"/>
              </a:rPr>
              <a:t>Informatics Engineering</a:t>
            </a:r>
            <a:endParaRPr lang="lt-LT" altLang="lt-LT" sz="2400" b="1" kern="1200" smtClean="0">
              <a:solidFill>
                <a:prstClr val="white"/>
              </a:solidFill>
              <a:latin typeface="Titillium Web" charset="0"/>
              <a:ea typeface="+mn-ea"/>
              <a:cs typeface="Arial" charset="0"/>
            </a:endParaRPr>
          </a:p>
          <a:p>
            <a:pPr fontAlgn="base">
              <a:spcBef>
                <a:spcPct val="0"/>
              </a:spcBef>
              <a:spcAft>
                <a:spcPct val="0"/>
              </a:spcAft>
              <a:buClrTx/>
            </a:pPr>
            <a:endParaRPr lang="lt-LT" altLang="lt-LT" sz="2400" b="1" kern="1200" smtClean="0">
              <a:solidFill>
                <a:prstClr val="white"/>
              </a:solidFill>
              <a:latin typeface="Titillium Web" charset="0"/>
              <a:ea typeface="+mn-ea"/>
              <a:cs typeface="Arial" charset="0"/>
            </a:endParaRPr>
          </a:p>
        </p:txBody>
      </p:sp>
      <p:sp>
        <p:nvSpPr>
          <p:cNvPr id="13327" name="Title 1"/>
          <p:cNvSpPr txBox="1">
            <a:spLocks/>
          </p:cNvSpPr>
          <p:nvPr/>
        </p:nvSpPr>
        <p:spPr bwMode="auto">
          <a:xfrm>
            <a:off x="5783275" y="3605218"/>
            <a:ext cx="484028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fontAlgn="base">
              <a:spcBef>
                <a:spcPct val="0"/>
              </a:spcBef>
              <a:spcAft>
                <a:spcPct val="0"/>
              </a:spcAft>
              <a:buClrTx/>
            </a:pPr>
            <a:r>
              <a:rPr lang="en-US" altLang="lt-LT" sz="2400" b="1" kern="1200" smtClean="0">
                <a:solidFill>
                  <a:prstClr val="white"/>
                </a:solidFill>
                <a:latin typeface="Titillium Web" charset="0"/>
                <a:ea typeface="+mn-ea"/>
                <a:cs typeface="Arial" charset="0"/>
              </a:rPr>
              <a:t>Construction</a:t>
            </a:r>
            <a:r>
              <a:rPr lang="lt-LT" altLang="lt-LT" sz="2400" b="1" kern="1200" smtClean="0">
                <a:solidFill>
                  <a:prstClr val="white"/>
                </a:solidFill>
                <a:latin typeface="Titillium Web" charset="0"/>
                <a:ea typeface="+mn-ea"/>
                <a:cs typeface="Arial" charset="0"/>
              </a:rPr>
              <a:t> Engineering</a:t>
            </a:r>
          </a:p>
        </p:txBody>
      </p:sp>
      <p:sp>
        <p:nvSpPr>
          <p:cNvPr id="13328" name="Title 1"/>
          <p:cNvSpPr txBox="1">
            <a:spLocks/>
          </p:cNvSpPr>
          <p:nvPr/>
        </p:nvSpPr>
        <p:spPr bwMode="auto">
          <a:xfrm>
            <a:off x="5783263" y="1949450"/>
            <a:ext cx="5343525"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fontAlgn="base">
              <a:spcBef>
                <a:spcPct val="0"/>
              </a:spcBef>
              <a:spcAft>
                <a:spcPct val="0"/>
              </a:spcAft>
              <a:buClrTx/>
            </a:pPr>
            <a:r>
              <a:rPr lang="en-US" altLang="lt-LT" sz="2200" b="1" kern="1200" smtClean="0">
                <a:solidFill>
                  <a:prstClr val="white"/>
                </a:solidFill>
                <a:latin typeface="Titillium Web" charset="0"/>
                <a:ea typeface="+mn-ea"/>
                <a:cs typeface="Arial" charset="0"/>
              </a:rPr>
              <a:t>Electrical and Automation Engineering</a:t>
            </a:r>
            <a:endParaRPr lang="lt-LT" altLang="lt-LT" sz="2200" b="1" kern="1200" smtClean="0">
              <a:solidFill>
                <a:prstClr val="white"/>
              </a:solidFill>
              <a:latin typeface="Titillium Web" charset="0"/>
              <a:ea typeface="+mn-ea"/>
              <a:cs typeface="Arial" charset="0"/>
            </a:endParaRPr>
          </a:p>
        </p:txBody>
      </p:sp>
      <p:sp>
        <p:nvSpPr>
          <p:cNvPr id="13329" name="Title 1"/>
          <p:cNvSpPr txBox="1">
            <a:spLocks/>
          </p:cNvSpPr>
          <p:nvPr/>
        </p:nvSpPr>
        <p:spPr bwMode="auto">
          <a:xfrm>
            <a:off x="5811838" y="4657725"/>
            <a:ext cx="5586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fontAlgn="base">
              <a:spcBef>
                <a:spcPct val="0"/>
              </a:spcBef>
              <a:spcAft>
                <a:spcPct val="0"/>
              </a:spcAft>
              <a:buClrTx/>
            </a:pPr>
            <a:endParaRPr lang="lt-LT" altLang="lt-LT" sz="2400" b="1" kern="1200" smtClean="0">
              <a:solidFill>
                <a:prstClr val="white"/>
              </a:solidFill>
              <a:latin typeface="Titillium Web" charset="0"/>
              <a:ea typeface="+mn-ea"/>
              <a:cs typeface="Arial" charset="0"/>
            </a:endParaRPr>
          </a:p>
        </p:txBody>
      </p:sp>
      <p:sp>
        <p:nvSpPr>
          <p:cNvPr id="13330" name="Title 1"/>
          <p:cNvSpPr txBox="1">
            <a:spLocks/>
          </p:cNvSpPr>
          <p:nvPr/>
        </p:nvSpPr>
        <p:spPr bwMode="auto">
          <a:xfrm>
            <a:off x="5795962" y="2490806"/>
            <a:ext cx="485616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fontAlgn="base">
              <a:spcBef>
                <a:spcPct val="0"/>
              </a:spcBef>
              <a:spcAft>
                <a:spcPct val="0"/>
              </a:spcAft>
              <a:buClrTx/>
            </a:pPr>
            <a:r>
              <a:rPr lang="en-US" altLang="lt-LT" sz="2400" b="1" kern="1200" smtClean="0">
                <a:solidFill>
                  <a:prstClr val="white"/>
                </a:solidFill>
                <a:latin typeface="Titillium Web" charset="0"/>
                <a:ea typeface="+mn-ea"/>
                <a:cs typeface="Arial" charset="0"/>
              </a:rPr>
              <a:t>Mechanical Engineering</a:t>
            </a:r>
            <a:endParaRPr lang="lt-LT" altLang="lt-LT" sz="2400" b="1" kern="1200" smtClean="0">
              <a:solidFill>
                <a:prstClr val="white"/>
              </a:solidFill>
              <a:latin typeface="Titillium Web" charset="0"/>
              <a:ea typeface="+mn-ea"/>
              <a:cs typeface="Arial" charset="0"/>
            </a:endParaRPr>
          </a:p>
        </p:txBody>
      </p:sp>
      <p:sp>
        <p:nvSpPr>
          <p:cNvPr id="13331" name="Title 1"/>
          <p:cNvSpPr txBox="1">
            <a:spLocks/>
          </p:cNvSpPr>
          <p:nvPr/>
        </p:nvSpPr>
        <p:spPr bwMode="auto">
          <a:xfrm>
            <a:off x="5805489" y="3001475"/>
            <a:ext cx="5607051" cy="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fontAlgn="base">
              <a:spcBef>
                <a:spcPct val="0"/>
              </a:spcBef>
              <a:spcAft>
                <a:spcPct val="0"/>
              </a:spcAft>
              <a:buClrTx/>
            </a:pPr>
            <a:r>
              <a:rPr lang="en-US" altLang="lt-LT" sz="2400" b="1" kern="1200" dirty="0" smtClean="0">
                <a:solidFill>
                  <a:prstClr val="white"/>
                </a:solidFill>
                <a:latin typeface="Titillium Web" charset="0"/>
                <a:ea typeface="+mn-ea"/>
                <a:cs typeface="Arial" charset="0"/>
              </a:rPr>
              <a:t>Automobile Transport Engineering</a:t>
            </a:r>
            <a:endParaRPr lang="lt-LT" altLang="lt-LT" sz="2400" b="1" kern="1200" dirty="0" smtClean="0">
              <a:solidFill>
                <a:prstClr val="white"/>
              </a:solidFill>
              <a:latin typeface="Titillium Web" charset="0"/>
              <a:ea typeface="+mn-ea"/>
              <a:cs typeface="Arial" charset="0"/>
            </a:endParaRPr>
          </a:p>
        </p:txBody>
      </p:sp>
      <p:sp>
        <p:nvSpPr>
          <p:cNvPr id="13332" name="Title 1"/>
          <p:cNvSpPr txBox="1">
            <a:spLocks/>
          </p:cNvSpPr>
          <p:nvPr/>
        </p:nvSpPr>
        <p:spPr bwMode="auto">
          <a:xfrm>
            <a:off x="5818505" y="4093900"/>
            <a:ext cx="3941763"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fontAlgn="base">
              <a:spcBef>
                <a:spcPct val="0"/>
              </a:spcBef>
              <a:spcAft>
                <a:spcPct val="0"/>
              </a:spcAft>
              <a:buClrTx/>
            </a:pPr>
            <a:r>
              <a:rPr lang="lt-LT" altLang="lt-LT" sz="2400" b="1" kern="1200" dirty="0" smtClean="0">
                <a:solidFill>
                  <a:prstClr val="white"/>
                </a:solidFill>
                <a:latin typeface="Titillium Web" charset="0"/>
                <a:ea typeface="+mn-ea"/>
                <a:cs typeface="Arial" charset="0"/>
              </a:rPr>
              <a:t>Digital </a:t>
            </a:r>
            <a:r>
              <a:rPr lang="en-US" altLang="lt-LT" sz="2400" b="1" kern="1200" dirty="0" smtClean="0">
                <a:solidFill>
                  <a:prstClr val="white"/>
                </a:solidFill>
                <a:latin typeface="Titillium Web" charset="0"/>
                <a:ea typeface="+mn-ea"/>
                <a:cs typeface="Arial" charset="0"/>
              </a:rPr>
              <a:t>Geodesy</a:t>
            </a:r>
            <a:endParaRPr lang="lt-LT" altLang="lt-LT" sz="2400" b="1" kern="1200" dirty="0" smtClean="0">
              <a:solidFill>
                <a:prstClr val="white"/>
              </a:solidFill>
              <a:latin typeface="Titillium Web" charset="0"/>
              <a:ea typeface="+mn-ea"/>
              <a:cs typeface="Arial" charset="0"/>
            </a:endParaRPr>
          </a:p>
        </p:txBody>
      </p:sp>
      <p:sp>
        <p:nvSpPr>
          <p:cNvPr id="13333" name="Title 1"/>
          <p:cNvSpPr txBox="1">
            <a:spLocks/>
          </p:cNvSpPr>
          <p:nvPr/>
        </p:nvSpPr>
        <p:spPr bwMode="auto">
          <a:xfrm>
            <a:off x="5811839" y="4826000"/>
            <a:ext cx="436721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fontAlgn="base">
              <a:spcBef>
                <a:spcPct val="0"/>
              </a:spcBef>
              <a:spcAft>
                <a:spcPct val="0"/>
              </a:spcAft>
              <a:buClrTx/>
            </a:pPr>
            <a:r>
              <a:rPr lang="en-US" altLang="lt-LT" sz="2400" b="1" kern="1200" smtClean="0">
                <a:solidFill>
                  <a:prstClr val="white"/>
                </a:solidFill>
                <a:latin typeface="Titillium Web" charset="0"/>
                <a:ea typeface="+mn-ea"/>
                <a:cs typeface="Arial" charset="0"/>
              </a:rPr>
              <a:t>Food </a:t>
            </a:r>
            <a:r>
              <a:rPr lang="lt-LT" altLang="lt-LT" sz="2400" b="1" kern="1200" smtClean="0">
                <a:solidFill>
                  <a:prstClr val="white"/>
                </a:solidFill>
                <a:latin typeface="Titillium Web" charset="0"/>
                <a:ea typeface="+mn-ea"/>
                <a:cs typeface="Arial" charset="0"/>
              </a:rPr>
              <a:t>T</a:t>
            </a:r>
            <a:r>
              <a:rPr lang="en-US" altLang="lt-LT" sz="2400" b="1" kern="1200" smtClean="0">
                <a:solidFill>
                  <a:prstClr val="white"/>
                </a:solidFill>
                <a:latin typeface="Titillium Web" charset="0"/>
                <a:ea typeface="+mn-ea"/>
                <a:cs typeface="Arial" charset="0"/>
              </a:rPr>
              <a:t>echnologies</a:t>
            </a:r>
            <a:endParaRPr lang="lt-LT" altLang="lt-LT" sz="2400" b="1" kern="1200" smtClean="0">
              <a:solidFill>
                <a:prstClr val="white"/>
              </a:solidFill>
              <a:latin typeface="Titillium Web" charset="0"/>
              <a:ea typeface="+mn-ea"/>
              <a:cs typeface="Arial" charset="0"/>
            </a:endParaRPr>
          </a:p>
          <a:p>
            <a:pPr fontAlgn="base">
              <a:spcBef>
                <a:spcPct val="0"/>
              </a:spcBef>
              <a:spcAft>
                <a:spcPct val="0"/>
              </a:spcAft>
              <a:buClrTx/>
            </a:pPr>
            <a:endParaRPr lang="lt-LT" altLang="lt-LT" sz="2400" b="1" kern="1200" smtClean="0">
              <a:solidFill>
                <a:prstClr val="white"/>
              </a:solidFill>
              <a:latin typeface="Titillium Web" charset="0"/>
              <a:ea typeface="+mn-ea"/>
              <a:cs typeface="Arial" charset="0"/>
            </a:endParaRPr>
          </a:p>
        </p:txBody>
      </p:sp>
      <p:sp>
        <p:nvSpPr>
          <p:cNvPr id="13334" name="Title 1"/>
          <p:cNvSpPr txBox="1">
            <a:spLocks/>
          </p:cNvSpPr>
          <p:nvPr/>
        </p:nvSpPr>
        <p:spPr bwMode="auto">
          <a:xfrm>
            <a:off x="5846776" y="5218113"/>
            <a:ext cx="2816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fontAlgn="base">
              <a:spcBef>
                <a:spcPct val="0"/>
              </a:spcBef>
              <a:spcAft>
                <a:spcPct val="0"/>
              </a:spcAft>
              <a:buClrTx/>
            </a:pPr>
            <a:r>
              <a:rPr lang="en-US" altLang="lt-LT" sz="2400" b="1" kern="1200" smtClean="0">
                <a:solidFill>
                  <a:prstClr val="white"/>
                </a:solidFill>
                <a:latin typeface="Titillium Web" charset="0"/>
                <a:ea typeface="+mn-ea"/>
                <a:cs typeface="Arial" charset="0"/>
              </a:rPr>
              <a:t>Dietetics</a:t>
            </a:r>
            <a:endParaRPr lang="lt-LT" altLang="lt-LT" sz="2400" b="1" kern="1200" smtClean="0">
              <a:solidFill>
                <a:prstClr val="white"/>
              </a:solidFill>
              <a:latin typeface="Titillium Web" charset="0"/>
              <a:ea typeface="+mn-ea"/>
              <a:cs typeface="Arial" charset="0"/>
            </a:endParaRPr>
          </a:p>
        </p:txBody>
      </p:sp>
      <p:sp>
        <p:nvSpPr>
          <p:cNvPr id="2" name="TextBox 1"/>
          <p:cNvSpPr txBox="1"/>
          <p:nvPr/>
        </p:nvSpPr>
        <p:spPr>
          <a:xfrm>
            <a:off x="387571" y="3235881"/>
            <a:ext cx="4520789" cy="369332"/>
          </a:xfrm>
          <a:prstGeom prst="rect">
            <a:avLst/>
          </a:prstGeom>
          <a:noFill/>
        </p:spPr>
        <p:txBody>
          <a:bodyPr wrap="none" rtlCol="0">
            <a:spAutoFit/>
          </a:bodyPr>
          <a:lstStyle/>
          <a:p>
            <a:r>
              <a:rPr lang="en-US" sz="1800" b="1" dirty="0">
                <a:solidFill>
                  <a:srgbClr val="002060"/>
                </a:solidFill>
                <a:latin typeface="Titillium Web"/>
              </a:rPr>
              <a:t>Department of Engineering and Informatics</a:t>
            </a:r>
            <a:endParaRPr lang="lt-LT" sz="1800" dirty="0">
              <a:solidFill>
                <a:srgbClr val="002060"/>
              </a:solidFill>
            </a:endParaRPr>
          </a:p>
        </p:txBody>
      </p:sp>
      <p:sp>
        <p:nvSpPr>
          <p:cNvPr id="3" name="TextBox 2"/>
          <p:cNvSpPr txBox="1"/>
          <p:nvPr/>
        </p:nvSpPr>
        <p:spPr>
          <a:xfrm>
            <a:off x="5783263" y="253443"/>
            <a:ext cx="3573414" cy="584775"/>
          </a:xfrm>
          <a:prstGeom prst="rect">
            <a:avLst/>
          </a:prstGeom>
          <a:noFill/>
        </p:spPr>
        <p:txBody>
          <a:bodyPr wrap="none" rtlCol="0">
            <a:spAutoFit/>
          </a:bodyPr>
          <a:lstStyle/>
          <a:p>
            <a:r>
              <a:rPr lang="lt-LT" sz="3200" b="1" dirty="0" err="1">
                <a:solidFill>
                  <a:srgbClr val="002060"/>
                </a:solidFill>
                <a:latin typeface="Titillium Web"/>
              </a:rPr>
              <a:t>Study</a:t>
            </a:r>
            <a:r>
              <a:rPr lang="lt-LT" sz="3200" b="1" dirty="0">
                <a:solidFill>
                  <a:srgbClr val="002060"/>
                </a:solidFill>
                <a:latin typeface="Titillium Web"/>
              </a:rPr>
              <a:t> </a:t>
            </a:r>
            <a:r>
              <a:rPr lang="lt-LT" sz="3200" b="1" dirty="0" err="1">
                <a:solidFill>
                  <a:srgbClr val="002060"/>
                </a:solidFill>
                <a:latin typeface="Titillium Web"/>
              </a:rPr>
              <a:t>programmes</a:t>
            </a:r>
            <a:endParaRPr lang="lt-LT" sz="3200" dirty="0">
              <a:solidFill>
                <a:srgbClr val="002060"/>
              </a:solidFill>
            </a:endParaRPr>
          </a:p>
        </p:txBody>
      </p:sp>
      <p:sp>
        <p:nvSpPr>
          <p:cNvPr id="4" name="TextBox 3"/>
          <p:cNvSpPr txBox="1"/>
          <p:nvPr/>
        </p:nvSpPr>
        <p:spPr>
          <a:xfrm>
            <a:off x="716038" y="2561002"/>
            <a:ext cx="1931939" cy="461665"/>
          </a:xfrm>
          <a:prstGeom prst="rect">
            <a:avLst/>
          </a:prstGeom>
          <a:noFill/>
        </p:spPr>
        <p:txBody>
          <a:bodyPr wrap="none" rtlCol="0">
            <a:spAutoFit/>
          </a:bodyPr>
          <a:lstStyle/>
          <a:p>
            <a:r>
              <a:rPr lang="lt-LT" sz="2400" b="1" dirty="0" err="1" smtClean="0">
                <a:solidFill>
                  <a:srgbClr val="002060"/>
                </a:solidFill>
                <a:latin typeface="Titillium Web" panose="020B0604020202020204" charset="0"/>
                <a:cs typeface="Titillium Web" panose="020B0604020202020204" charset="0"/>
              </a:rPr>
              <a:t>Departments</a:t>
            </a:r>
            <a:endParaRPr lang="lt-LT" sz="2400" b="1" dirty="0">
              <a:solidFill>
                <a:srgbClr val="002060"/>
              </a:solidFill>
              <a:latin typeface="Titillium Web" panose="020B0604020202020204" charset="0"/>
              <a:cs typeface="Titillium Web" panose="020B0604020202020204" charset="0"/>
            </a:endParaRPr>
          </a:p>
        </p:txBody>
      </p:sp>
      <p:sp>
        <p:nvSpPr>
          <p:cNvPr id="5" name="TextBox 4"/>
          <p:cNvSpPr txBox="1"/>
          <p:nvPr/>
        </p:nvSpPr>
        <p:spPr>
          <a:xfrm>
            <a:off x="387582" y="3797300"/>
            <a:ext cx="3926075" cy="369332"/>
          </a:xfrm>
          <a:prstGeom prst="rect">
            <a:avLst/>
          </a:prstGeom>
          <a:noFill/>
        </p:spPr>
        <p:txBody>
          <a:bodyPr wrap="none" rtlCol="0">
            <a:spAutoFit/>
          </a:bodyPr>
          <a:lstStyle/>
          <a:p>
            <a:r>
              <a:rPr lang="lt-LT" sz="1800" b="1" dirty="0" err="1">
                <a:solidFill>
                  <a:srgbClr val="002060"/>
                </a:solidFill>
                <a:latin typeface="Titillium Web"/>
              </a:rPr>
              <a:t>Department</a:t>
            </a:r>
            <a:r>
              <a:rPr lang="lt-LT" sz="1800" b="1" dirty="0">
                <a:solidFill>
                  <a:srgbClr val="002060"/>
                </a:solidFill>
                <a:latin typeface="Titillium Web"/>
              </a:rPr>
              <a:t> </a:t>
            </a:r>
            <a:r>
              <a:rPr lang="lt-LT" sz="1800" b="1" dirty="0" err="1">
                <a:solidFill>
                  <a:srgbClr val="002060"/>
                </a:solidFill>
                <a:latin typeface="Titillium Web"/>
              </a:rPr>
              <a:t>of</a:t>
            </a:r>
            <a:r>
              <a:rPr lang="lt-LT" sz="1800" b="1" dirty="0">
                <a:solidFill>
                  <a:srgbClr val="002060"/>
                </a:solidFill>
                <a:latin typeface="Titillium Web"/>
              </a:rPr>
              <a:t> </a:t>
            </a:r>
            <a:r>
              <a:rPr lang="lt-LT" sz="1800" b="1" dirty="0" err="1">
                <a:solidFill>
                  <a:srgbClr val="002060"/>
                </a:solidFill>
                <a:latin typeface="Titillium Web"/>
              </a:rPr>
              <a:t>Transport</a:t>
            </a:r>
            <a:r>
              <a:rPr lang="lt-LT" sz="1800" b="1" dirty="0">
                <a:solidFill>
                  <a:srgbClr val="002060"/>
                </a:solidFill>
                <a:latin typeface="Titillium Web"/>
              </a:rPr>
              <a:t> </a:t>
            </a:r>
            <a:r>
              <a:rPr lang="lt-LT" sz="1800" b="1" dirty="0" err="1">
                <a:solidFill>
                  <a:srgbClr val="002060"/>
                </a:solidFill>
                <a:latin typeface="Titillium Web"/>
              </a:rPr>
              <a:t>Engineering</a:t>
            </a:r>
            <a:endParaRPr lang="lt-LT" sz="1800" dirty="0">
              <a:solidFill>
                <a:srgbClr val="002060"/>
              </a:solidFill>
            </a:endParaRPr>
          </a:p>
        </p:txBody>
      </p:sp>
      <p:sp>
        <p:nvSpPr>
          <p:cNvPr id="6" name="TextBox 5"/>
          <p:cNvSpPr txBox="1"/>
          <p:nvPr/>
        </p:nvSpPr>
        <p:spPr>
          <a:xfrm>
            <a:off x="419644" y="4326486"/>
            <a:ext cx="3861955" cy="646331"/>
          </a:xfrm>
          <a:prstGeom prst="rect">
            <a:avLst/>
          </a:prstGeom>
          <a:noFill/>
        </p:spPr>
        <p:txBody>
          <a:bodyPr wrap="none" rtlCol="0">
            <a:spAutoFit/>
          </a:bodyPr>
          <a:lstStyle/>
          <a:p>
            <a:r>
              <a:rPr lang="en-US" sz="1800" b="1" dirty="0">
                <a:solidFill>
                  <a:srgbClr val="002060"/>
                </a:solidFill>
                <a:latin typeface="Titillium Web"/>
              </a:rPr>
              <a:t>Department of Food Technology and </a:t>
            </a:r>
            <a:endParaRPr lang="lt-LT" sz="1800" b="1" dirty="0" smtClean="0">
              <a:solidFill>
                <a:srgbClr val="002060"/>
              </a:solidFill>
              <a:latin typeface="Titillium Web"/>
            </a:endParaRPr>
          </a:p>
          <a:p>
            <a:r>
              <a:rPr lang="en-US" sz="1800" b="1" dirty="0" smtClean="0">
                <a:solidFill>
                  <a:srgbClr val="002060"/>
                </a:solidFill>
                <a:latin typeface="Titillium Web"/>
              </a:rPr>
              <a:t>Nutrition</a:t>
            </a:r>
            <a:endParaRPr lang="lt-LT" sz="1800" dirty="0">
              <a:solidFill>
                <a:srgbClr val="002060"/>
              </a:solidFill>
            </a:endParaRPr>
          </a:p>
        </p:txBody>
      </p:sp>
      <p:sp>
        <p:nvSpPr>
          <p:cNvPr id="7" name="TextBox 6"/>
          <p:cNvSpPr txBox="1"/>
          <p:nvPr/>
        </p:nvSpPr>
        <p:spPr>
          <a:xfrm>
            <a:off x="419629" y="5114943"/>
            <a:ext cx="3642344" cy="646331"/>
          </a:xfrm>
          <a:prstGeom prst="rect">
            <a:avLst/>
          </a:prstGeom>
          <a:noFill/>
        </p:spPr>
        <p:txBody>
          <a:bodyPr wrap="none" rtlCol="0">
            <a:spAutoFit/>
          </a:bodyPr>
          <a:lstStyle/>
          <a:p>
            <a:r>
              <a:rPr lang="en-US" sz="1800" b="1" dirty="0">
                <a:solidFill>
                  <a:srgbClr val="002060"/>
                </a:solidFill>
                <a:latin typeface="Titillium Web"/>
              </a:rPr>
              <a:t>Department of Environmental and </a:t>
            </a:r>
            <a:endParaRPr lang="lt-LT" sz="1800" b="1" dirty="0" smtClean="0">
              <a:solidFill>
                <a:srgbClr val="002060"/>
              </a:solidFill>
              <a:latin typeface="Titillium Web"/>
            </a:endParaRPr>
          </a:p>
          <a:p>
            <a:r>
              <a:rPr lang="en-US" sz="1800" b="1" dirty="0" smtClean="0">
                <a:solidFill>
                  <a:srgbClr val="002060"/>
                </a:solidFill>
                <a:latin typeface="Titillium Web"/>
              </a:rPr>
              <a:t>Civil </a:t>
            </a:r>
            <a:r>
              <a:rPr lang="en-US" sz="1800" b="1" dirty="0">
                <a:solidFill>
                  <a:srgbClr val="002060"/>
                </a:solidFill>
                <a:latin typeface="Titillium Web"/>
              </a:rPr>
              <a:t>Engineering</a:t>
            </a:r>
            <a:endParaRPr lang="lt-LT" sz="1800" dirty="0">
              <a:solidFill>
                <a:srgbClr val="002060"/>
              </a:solidFill>
            </a:endParaRPr>
          </a:p>
        </p:txBody>
      </p:sp>
    </p:spTree>
    <p:extLst>
      <p:ext uri="{BB962C8B-B14F-4D97-AF65-F5344CB8AC3E}">
        <p14:creationId xmlns:p14="http://schemas.microsoft.com/office/powerpoint/2010/main" val="2494287392"/>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815413" y="260662"/>
            <a:ext cx="10538387" cy="720079"/>
          </a:xfrm>
        </p:spPr>
        <p:txBody>
          <a:bodyPr>
            <a:normAutofit/>
          </a:bodyPr>
          <a:lstStyle/>
          <a:p>
            <a:pPr algn="ctr"/>
            <a:r>
              <a:rPr lang="lt-LT" sz="2800" dirty="0" err="1">
                <a:solidFill>
                  <a:srgbClr val="002060"/>
                </a:solidFill>
                <a:latin typeface="Titillium Web" panose="020B0604020202020204" charset="0"/>
                <a:cs typeface="Titillium Web" panose="020B0604020202020204" charset="0"/>
              </a:rPr>
              <a:t>Research</a:t>
            </a:r>
            <a:r>
              <a:rPr lang="lt-LT" sz="2800" dirty="0">
                <a:solidFill>
                  <a:srgbClr val="002060"/>
                </a:solidFill>
                <a:latin typeface="Titillium Web" panose="020B0604020202020204" charset="0"/>
                <a:cs typeface="Titillium Web" panose="020B0604020202020204" charset="0"/>
              </a:rPr>
              <a:t> </a:t>
            </a:r>
            <a:r>
              <a:rPr lang="lt-LT" sz="2800" dirty="0" err="1">
                <a:solidFill>
                  <a:srgbClr val="002060"/>
                </a:solidFill>
                <a:latin typeface="Titillium Web" panose="020B0604020202020204" charset="0"/>
                <a:cs typeface="Titillium Web" panose="020B0604020202020204" charset="0"/>
              </a:rPr>
              <a:t>fields</a:t>
            </a:r>
            <a:r>
              <a:rPr lang="lt-LT" sz="2800" dirty="0">
                <a:solidFill>
                  <a:srgbClr val="002060"/>
                </a:solidFill>
                <a:latin typeface="Titillium Web" panose="020B0604020202020204" charset="0"/>
                <a:cs typeface="Titillium Web" panose="020B0604020202020204" charset="0"/>
              </a:rPr>
              <a:t>:</a:t>
            </a:r>
          </a:p>
        </p:txBody>
      </p:sp>
      <p:pic>
        <p:nvPicPr>
          <p:cNvPr id="6" name="Turinio vietos rezervavimo ženklas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719404" y="1124744"/>
            <a:ext cx="11317909" cy="4514056"/>
          </a:xfrm>
        </p:spPr>
      </p:pic>
      <p:sp>
        <p:nvSpPr>
          <p:cNvPr id="5" name="TextBox 4"/>
          <p:cNvSpPr txBox="1"/>
          <p:nvPr/>
        </p:nvSpPr>
        <p:spPr>
          <a:xfrm>
            <a:off x="3791745" y="1412776"/>
            <a:ext cx="7872875" cy="3785652"/>
          </a:xfrm>
          <a:prstGeom prst="rect">
            <a:avLst/>
          </a:prstGeom>
          <a:noFill/>
        </p:spPr>
        <p:txBody>
          <a:bodyPr wrap="square" rtlCol="0">
            <a:spAutoFit/>
          </a:bodyPr>
          <a:lstStyle/>
          <a:p>
            <a:pPr marL="285750" indent="-285750">
              <a:buClrTx/>
              <a:buFont typeface="Arial" panose="020B0604020202020204" pitchFamily="34" charset="0"/>
              <a:buChar char="•"/>
            </a:pPr>
            <a:r>
              <a:rPr lang="en-US" sz="2000" kern="1200" dirty="0">
                <a:solidFill>
                  <a:srgbClr val="002060"/>
                </a:solidFill>
                <a:latin typeface="Titillium Web" panose="020B0604020202020204" charset="0"/>
                <a:ea typeface="+mn-ea"/>
                <a:cs typeface="Titillium Web" panose="020B0604020202020204" charset="0"/>
              </a:rPr>
              <a:t>Sustainable Environment (thematic New Production Processes, Materials and Technologies, Territorial Digital and Surveillance and Healthy Environment Formation</a:t>
            </a:r>
            <a:r>
              <a:rPr lang="en-US" sz="2000" kern="1200" dirty="0" smtClean="0">
                <a:solidFill>
                  <a:srgbClr val="002060"/>
                </a:solidFill>
                <a:latin typeface="Titillium Web" panose="020B0604020202020204" charset="0"/>
                <a:ea typeface="+mn-ea"/>
                <a:cs typeface="Titillium Web" panose="020B0604020202020204" charset="0"/>
              </a:rPr>
              <a:t>);</a:t>
            </a:r>
            <a:endParaRPr lang="lt-LT" sz="2000" kern="1200" dirty="0" smtClean="0">
              <a:solidFill>
                <a:srgbClr val="002060"/>
              </a:solidFill>
              <a:latin typeface="Titillium Web" panose="020B0604020202020204" charset="0"/>
              <a:ea typeface="+mn-ea"/>
              <a:cs typeface="Titillium Web" panose="020B0604020202020204" charset="0"/>
            </a:endParaRPr>
          </a:p>
          <a:p>
            <a:pPr marL="285750" indent="-285750">
              <a:buClrTx/>
              <a:buFont typeface="Arial" panose="020B0604020202020204" pitchFamily="34" charset="0"/>
              <a:buChar char="•"/>
            </a:pPr>
            <a:endParaRPr lang="lt-LT" sz="2000" kern="1200" dirty="0" smtClean="0">
              <a:solidFill>
                <a:srgbClr val="002060"/>
              </a:solidFill>
              <a:latin typeface="Titillium Web" panose="020B0604020202020204" charset="0"/>
              <a:ea typeface="+mn-ea"/>
              <a:cs typeface="Titillium Web" panose="020B0604020202020204" charset="0"/>
            </a:endParaRPr>
          </a:p>
          <a:p>
            <a:pPr marL="285750" indent="-285750">
              <a:buClrTx/>
              <a:buFont typeface="Arial" panose="020B0604020202020204" pitchFamily="34" charset="0"/>
              <a:buChar char="•"/>
            </a:pPr>
            <a:r>
              <a:rPr lang="en-US" sz="2000" kern="1200" dirty="0" smtClean="0">
                <a:solidFill>
                  <a:srgbClr val="002060"/>
                </a:solidFill>
                <a:latin typeface="Titillium Web" panose="020B0604020202020204" charset="0"/>
                <a:ea typeface="+mn-ea"/>
                <a:cs typeface="Titillium Web" panose="020B0604020202020204" charset="0"/>
              </a:rPr>
              <a:t>Information </a:t>
            </a:r>
            <a:r>
              <a:rPr lang="en-US" sz="2000" kern="1200" dirty="0">
                <a:solidFill>
                  <a:srgbClr val="002060"/>
                </a:solidFill>
                <a:latin typeface="Titillium Web" panose="020B0604020202020204" charset="0"/>
                <a:ea typeface="+mn-ea"/>
                <a:cs typeface="Titillium Web" panose="020B0604020202020204" charset="0"/>
              </a:rPr>
              <a:t>technologies (thematic Big and Distributed Data, their analysis and use and Software Development Technologies); </a:t>
            </a:r>
            <a:endParaRPr lang="lt-LT" sz="2000" kern="1200" dirty="0" smtClean="0">
              <a:solidFill>
                <a:srgbClr val="002060"/>
              </a:solidFill>
              <a:latin typeface="Titillium Web" panose="020B0604020202020204" charset="0"/>
              <a:ea typeface="+mn-ea"/>
              <a:cs typeface="Titillium Web" panose="020B0604020202020204" charset="0"/>
            </a:endParaRPr>
          </a:p>
          <a:p>
            <a:pPr marL="285750" indent="-285750">
              <a:buClrTx/>
              <a:buFont typeface="Arial" panose="020B0604020202020204" pitchFamily="34" charset="0"/>
              <a:buChar char="•"/>
            </a:pPr>
            <a:endParaRPr lang="lt-LT" sz="2000" kern="1200" dirty="0" smtClean="0">
              <a:solidFill>
                <a:srgbClr val="002060"/>
              </a:solidFill>
              <a:latin typeface="Titillium Web" panose="020B0604020202020204" charset="0"/>
              <a:ea typeface="+mn-ea"/>
              <a:cs typeface="Titillium Web" panose="020B0604020202020204" charset="0"/>
            </a:endParaRPr>
          </a:p>
          <a:p>
            <a:pPr marL="285750" indent="-285750">
              <a:buClrTx/>
              <a:buFont typeface="Arial" panose="020B0604020202020204" pitchFamily="34" charset="0"/>
              <a:buChar char="•"/>
            </a:pPr>
            <a:r>
              <a:rPr lang="en-US" sz="2000" kern="1200" dirty="0" smtClean="0">
                <a:solidFill>
                  <a:srgbClr val="002060"/>
                </a:solidFill>
                <a:latin typeface="Titillium Web" panose="020B0604020202020204" charset="0"/>
                <a:ea typeface="+mn-ea"/>
                <a:cs typeface="Titillium Web" panose="020B0604020202020204" charset="0"/>
              </a:rPr>
              <a:t>Inclusive </a:t>
            </a:r>
            <a:r>
              <a:rPr lang="en-US" sz="2000" kern="1200" dirty="0">
                <a:solidFill>
                  <a:srgbClr val="002060"/>
                </a:solidFill>
                <a:latin typeface="Titillium Web" panose="020B0604020202020204" charset="0"/>
                <a:ea typeface="+mn-ea"/>
                <a:cs typeface="Titillium Web" panose="020B0604020202020204" charset="0"/>
              </a:rPr>
              <a:t>and creative society </a:t>
            </a:r>
            <a:r>
              <a:rPr lang="en-US" sz="2000" kern="1200" dirty="0" smtClean="0">
                <a:solidFill>
                  <a:srgbClr val="002060"/>
                </a:solidFill>
                <a:latin typeface="Titillium Web" panose="020B0604020202020204" charset="0"/>
                <a:ea typeface="+mn-ea"/>
                <a:cs typeface="Titillium Web" panose="020B0604020202020204" charset="0"/>
              </a:rPr>
              <a:t>(thematic Modern </a:t>
            </a:r>
            <a:r>
              <a:rPr lang="en-US" sz="2000" kern="1200" dirty="0">
                <a:solidFill>
                  <a:srgbClr val="002060"/>
                </a:solidFill>
                <a:latin typeface="Titillium Web" panose="020B0604020202020204" charset="0"/>
                <a:ea typeface="+mn-ea"/>
                <a:cs typeface="Titillium Web" panose="020B0604020202020204" charset="0"/>
              </a:rPr>
              <a:t>educational technologies and processes, Social and cultural innovations for the development of products and services for the development of society and Flexible and applied process management technologies).</a:t>
            </a:r>
            <a:endParaRPr lang="lt-LT" sz="2000" kern="1200" dirty="0">
              <a:solidFill>
                <a:srgbClr val="002060"/>
              </a:solidFill>
              <a:latin typeface="Titillium Web" panose="020B0604020202020204" charset="0"/>
              <a:ea typeface="+mn-ea"/>
              <a:cs typeface="Titillium Web" panose="020B0604020202020204" charset="0"/>
            </a:endParaRPr>
          </a:p>
        </p:txBody>
      </p:sp>
    </p:spTree>
    <p:extLst>
      <p:ext uri="{BB962C8B-B14F-4D97-AF65-F5344CB8AC3E}">
        <p14:creationId xmlns:p14="http://schemas.microsoft.com/office/powerpoint/2010/main" val="3458509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815413" y="260662"/>
            <a:ext cx="10538387" cy="720079"/>
          </a:xfrm>
        </p:spPr>
        <p:txBody>
          <a:bodyPr>
            <a:normAutofit/>
          </a:bodyPr>
          <a:lstStyle/>
          <a:p>
            <a:pPr algn="ctr"/>
            <a:r>
              <a:rPr lang="lt-LT" sz="2800" dirty="0" smtClean="0">
                <a:solidFill>
                  <a:srgbClr val="002060"/>
                </a:solidFill>
                <a:latin typeface="Titillium Web" panose="020B0604020202020204" charset="0"/>
                <a:cs typeface="Titillium Web" panose="020B0604020202020204" charset="0"/>
              </a:rPr>
              <a:t>PROJECTS:</a:t>
            </a:r>
            <a:endParaRPr lang="lt-LT" sz="2800" dirty="0">
              <a:solidFill>
                <a:srgbClr val="002060"/>
              </a:solidFill>
              <a:latin typeface="Titillium Web" panose="020B0604020202020204" charset="0"/>
              <a:cs typeface="Titillium Web" panose="020B0604020202020204" charset="0"/>
            </a:endParaRPr>
          </a:p>
        </p:txBody>
      </p:sp>
      <p:pic>
        <p:nvPicPr>
          <p:cNvPr id="6" name="Turinio vietos rezervavimo ženklas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719404" y="1124744"/>
            <a:ext cx="11317909" cy="4514056"/>
          </a:xfrm>
        </p:spPr>
      </p:pic>
      <p:sp>
        <p:nvSpPr>
          <p:cNvPr id="5" name="TextBox 4"/>
          <p:cNvSpPr txBox="1"/>
          <p:nvPr/>
        </p:nvSpPr>
        <p:spPr>
          <a:xfrm>
            <a:off x="4020351" y="1412781"/>
            <a:ext cx="7254207" cy="3416320"/>
          </a:xfrm>
          <a:prstGeom prst="rect">
            <a:avLst/>
          </a:prstGeom>
          <a:noFill/>
        </p:spPr>
        <p:txBody>
          <a:bodyPr wrap="square" rtlCol="0">
            <a:spAutoFit/>
          </a:bodyPr>
          <a:lstStyle/>
          <a:p>
            <a:pPr marL="285750" indent="-285750">
              <a:buClrTx/>
              <a:buFont typeface="Arial" panose="020B0604020202020204" pitchFamily="34" charset="0"/>
              <a:buChar char="•"/>
            </a:pPr>
            <a:r>
              <a:rPr lang="lt-LT" sz="2400" dirty="0" err="1">
                <a:solidFill>
                  <a:srgbClr val="002060"/>
                </a:solidFill>
                <a:latin typeface="Titillium Web" panose="020B0604020202020204" charset="0"/>
                <a:ea typeface="Times New Roman"/>
                <a:cs typeface="Titillium Web" panose="020B0604020202020204" charset="0"/>
              </a:rPr>
              <a:t>Creation</a:t>
            </a:r>
            <a:r>
              <a:rPr lang="lt-LT" sz="2400" dirty="0">
                <a:solidFill>
                  <a:srgbClr val="002060"/>
                </a:solidFill>
                <a:latin typeface="Titillium Web" panose="020B0604020202020204" charset="0"/>
                <a:ea typeface="Times New Roman"/>
                <a:cs typeface="Titillium Web" panose="020B0604020202020204" charset="0"/>
              </a:rPr>
              <a:t> </a:t>
            </a:r>
            <a:r>
              <a:rPr lang="lt-LT" sz="2400" dirty="0" err="1">
                <a:solidFill>
                  <a:srgbClr val="002060"/>
                </a:solidFill>
                <a:latin typeface="Titillium Web" panose="020B0604020202020204" charset="0"/>
                <a:ea typeface="Times New Roman"/>
                <a:cs typeface="Titillium Web" panose="020B0604020202020204" charset="0"/>
              </a:rPr>
              <a:t>of</a:t>
            </a:r>
            <a:r>
              <a:rPr lang="lt-LT" sz="2400" dirty="0">
                <a:solidFill>
                  <a:srgbClr val="002060"/>
                </a:solidFill>
                <a:latin typeface="Titillium Web" panose="020B0604020202020204" charset="0"/>
                <a:ea typeface="Times New Roman"/>
                <a:cs typeface="Titillium Web" panose="020B0604020202020204" charset="0"/>
              </a:rPr>
              <a:t> </a:t>
            </a:r>
            <a:r>
              <a:rPr lang="lt-LT" sz="2400" dirty="0" err="1">
                <a:solidFill>
                  <a:srgbClr val="002060"/>
                </a:solidFill>
                <a:latin typeface="Titillium Web" panose="020B0604020202020204" charset="0"/>
                <a:ea typeface="Times New Roman"/>
                <a:cs typeface="Titillium Web" panose="020B0604020202020204" charset="0"/>
              </a:rPr>
              <a:t>Joint</a:t>
            </a:r>
            <a:r>
              <a:rPr lang="lt-LT" sz="2400" dirty="0">
                <a:solidFill>
                  <a:srgbClr val="002060"/>
                </a:solidFill>
                <a:latin typeface="Titillium Web" panose="020B0604020202020204" charset="0"/>
                <a:ea typeface="Times New Roman"/>
                <a:cs typeface="Titillium Web" panose="020B0604020202020204" charset="0"/>
              </a:rPr>
              <a:t> GI </a:t>
            </a:r>
            <a:r>
              <a:rPr lang="lt-LT" sz="2400" dirty="0" err="1">
                <a:solidFill>
                  <a:srgbClr val="002060"/>
                </a:solidFill>
                <a:latin typeface="Titillium Web" panose="020B0604020202020204" charset="0"/>
                <a:ea typeface="Times New Roman"/>
                <a:cs typeface="Titillium Web" panose="020B0604020202020204" charset="0"/>
              </a:rPr>
              <a:t>Education</a:t>
            </a:r>
            <a:r>
              <a:rPr lang="lt-LT" sz="2400" dirty="0">
                <a:solidFill>
                  <a:srgbClr val="002060"/>
                </a:solidFill>
                <a:latin typeface="Titillium Web" panose="020B0604020202020204" charset="0"/>
                <a:ea typeface="Times New Roman"/>
                <a:cs typeface="Titillium Web" panose="020B0604020202020204" charset="0"/>
              </a:rPr>
              <a:t> to </a:t>
            </a:r>
            <a:r>
              <a:rPr lang="lt-LT" sz="2400" dirty="0" err="1">
                <a:solidFill>
                  <a:srgbClr val="002060"/>
                </a:solidFill>
                <a:latin typeface="Titillium Web" panose="020B0604020202020204" charset="0"/>
                <a:ea typeface="Times New Roman"/>
                <a:cs typeface="Titillium Web" panose="020B0604020202020204" charset="0"/>
              </a:rPr>
              <a:t>Increase</a:t>
            </a:r>
            <a:r>
              <a:rPr lang="lt-LT" sz="2400" dirty="0">
                <a:solidFill>
                  <a:srgbClr val="002060"/>
                </a:solidFill>
                <a:latin typeface="Titillium Web" panose="020B0604020202020204" charset="0"/>
                <a:ea typeface="Times New Roman"/>
                <a:cs typeface="Titillium Web" panose="020B0604020202020204" charset="0"/>
              </a:rPr>
              <a:t> </a:t>
            </a:r>
            <a:r>
              <a:rPr lang="lt-LT" sz="2400" dirty="0" err="1">
                <a:solidFill>
                  <a:srgbClr val="002060"/>
                </a:solidFill>
                <a:latin typeface="Titillium Web" panose="020B0604020202020204" charset="0"/>
                <a:ea typeface="Times New Roman"/>
                <a:cs typeface="Titillium Web" panose="020B0604020202020204" charset="0"/>
              </a:rPr>
              <a:t>Job</a:t>
            </a:r>
            <a:r>
              <a:rPr lang="lt-LT" sz="2400" dirty="0">
                <a:solidFill>
                  <a:srgbClr val="002060"/>
                </a:solidFill>
                <a:latin typeface="Titillium Web" panose="020B0604020202020204" charset="0"/>
                <a:ea typeface="Times New Roman"/>
                <a:cs typeface="Titillium Web" panose="020B0604020202020204" charset="0"/>
              </a:rPr>
              <a:t> </a:t>
            </a:r>
            <a:r>
              <a:rPr lang="lt-LT" sz="2400" dirty="0" err="1">
                <a:solidFill>
                  <a:srgbClr val="002060"/>
                </a:solidFill>
                <a:latin typeface="Titillium Web" panose="020B0604020202020204" charset="0"/>
                <a:ea typeface="Times New Roman"/>
                <a:cs typeface="Titillium Web" panose="020B0604020202020204" charset="0"/>
              </a:rPr>
              <a:t>Opportunities</a:t>
            </a:r>
            <a:r>
              <a:rPr lang="lt-LT" sz="2400" dirty="0">
                <a:solidFill>
                  <a:srgbClr val="002060"/>
                </a:solidFill>
                <a:latin typeface="Titillium Web" panose="020B0604020202020204" charset="0"/>
                <a:ea typeface="Times New Roman"/>
                <a:cs typeface="Titillium Web" panose="020B0604020202020204" charset="0"/>
              </a:rPr>
              <a:t> </a:t>
            </a:r>
            <a:r>
              <a:rPr lang="lt-LT" sz="2400" dirty="0" err="1">
                <a:solidFill>
                  <a:srgbClr val="002060"/>
                </a:solidFill>
                <a:latin typeface="Titillium Web" panose="020B0604020202020204" charset="0"/>
                <a:ea typeface="Times New Roman"/>
                <a:cs typeface="Titillium Web" panose="020B0604020202020204" charset="0"/>
              </a:rPr>
              <a:t>in</a:t>
            </a:r>
            <a:r>
              <a:rPr lang="lt-LT" sz="2400" dirty="0">
                <a:solidFill>
                  <a:srgbClr val="002060"/>
                </a:solidFill>
                <a:latin typeface="Titillium Web" panose="020B0604020202020204" charset="0"/>
                <a:ea typeface="Times New Roman"/>
                <a:cs typeface="Titillium Web" panose="020B0604020202020204" charset="0"/>
              </a:rPr>
              <a:t> </a:t>
            </a:r>
            <a:r>
              <a:rPr lang="lt-LT" sz="2400" dirty="0" err="1">
                <a:solidFill>
                  <a:srgbClr val="002060"/>
                </a:solidFill>
                <a:latin typeface="Titillium Web" panose="020B0604020202020204" charset="0"/>
                <a:ea typeface="Times New Roman"/>
                <a:cs typeface="Titillium Web" panose="020B0604020202020204" charset="0"/>
              </a:rPr>
              <a:t>the</a:t>
            </a:r>
            <a:r>
              <a:rPr lang="lt-LT" sz="2400" dirty="0">
                <a:solidFill>
                  <a:srgbClr val="002060"/>
                </a:solidFill>
                <a:latin typeface="Titillium Web" panose="020B0604020202020204" charset="0"/>
                <a:ea typeface="Times New Roman"/>
                <a:cs typeface="Titillium Web" panose="020B0604020202020204" charset="0"/>
              </a:rPr>
              <a:t> </a:t>
            </a:r>
            <a:r>
              <a:rPr lang="lt-LT" sz="2400" dirty="0" err="1">
                <a:solidFill>
                  <a:srgbClr val="002060"/>
                </a:solidFill>
                <a:latin typeface="Titillium Web" panose="020B0604020202020204" charset="0"/>
                <a:ea typeface="Times New Roman"/>
                <a:cs typeface="Titillium Web" panose="020B0604020202020204" charset="0"/>
              </a:rPr>
              <a:t>Region</a:t>
            </a:r>
            <a:r>
              <a:rPr lang="lt-LT" sz="2400" dirty="0">
                <a:solidFill>
                  <a:srgbClr val="002060"/>
                </a:solidFill>
                <a:latin typeface="Titillium Web" panose="020B0604020202020204" charset="0"/>
                <a:ea typeface="Times New Roman"/>
                <a:cs typeface="Titillium Web" panose="020B0604020202020204" charset="0"/>
              </a:rPr>
              <a:t> (GISEDU)  (01.04.2017 - 31.03.2019)</a:t>
            </a:r>
            <a:r>
              <a:rPr lang="en-US" sz="2400" kern="1200" dirty="0" smtClean="0">
                <a:solidFill>
                  <a:srgbClr val="002060"/>
                </a:solidFill>
                <a:latin typeface="Titillium Web" panose="020B0604020202020204" charset="0"/>
                <a:ea typeface="+mn-ea"/>
                <a:cs typeface="Titillium Web" panose="020B0604020202020204" charset="0"/>
              </a:rPr>
              <a:t>;</a:t>
            </a:r>
            <a:endParaRPr lang="lt-LT" sz="2400" kern="1200" dirty="0" smtClean="0">
              <a:solidFill>
                <a:srgbClr val="002060"/>
              </a:solidFill>
              <a:latin typeface="Titillium Web" panose="020B0604020202020204" charset="0"/>
              <a:ea typeface="+mn-ea"/>
              <a:cs typeface="Titillium Web" panose="020B0604020202020204" charset="0"/>
            </a:endParaRPr>
          </a:p>
          <a:p>
            <a:pPr marL="285750" indent="-285750">
              <a:buClrTx/>
              <a:buFont typeface="Arial" panose="020B0604020202020204" pitchFamily="34" charset="0"/>
              <a:buChar char="•"/>
            </a:pPr>
            <a:r>
              <a:rPr lang="en-US" sz="2400" kern="1200" dirty="0">
                <a:solidFill>
                  <a:srgbClr val="002060"/>
                </a:solidFill>
                <a:latin typeface="Titillium Web" panose="020B0604020202020204" charset="0"/>
                <a:ea typeface="+mn-ea"/>
                <a:cs typeface="Titillium Web" panose="020B0604020202020204" charset="0"/>
              </a:rPr>
              <a:t>GLOCAL - innovative training of future engineers  responding to  problems of contemporary cities. Erasmus+ (01.09.2019 - 31.05.2022); </a:t>
            </a:r>
            <a:endParaRPr lang="lt-LT" sz="2400" kern="1200" dirty="0" smtClean="0">
              <a:solidFill>
                <a:srgbClr val="002060"/>
              </a:solidFill>
              <a:latin typeface="Titillium Web" panose="020B0604020202020204" charset="0"/>
              <a:ea typeface="+mn-ea"/>
              <a:cs typeface="Titillium Web" panose="020B0604020202020204" charset="0"/>
            </a:endParaRPr>
          </a:p>
          <a:p>
            <a:pPr marL="285750" indent="-285750">
              <a:buClrTx/>
              <a:buFont typeface="Arial" panose="020B0604020202020204" pitchFamily="34" charset="0"/>
              <a:buChar char="•"/>
            </a:pPr>
            <a:r>
              <a:rPr lang="en-US" sz="2400" kern="1200" dirty="0" err="1" smtClean="0">
                <a:solidFill>
                  <a:srgbClr val="002060"/>
                </a:solidFill>
                <a:latin typeface="Titillium Web" panose="020B0604020202020204" charset="0"/>
                <a:ea typeface="+mn-ea"/>
                <a:cs typeface="Titillium Web" panose="020B0604020202020204" charset="0"/>
              </a:rPr>
              <a:t>HiBiWood</a:t>
            </a:r>
            <a:r>
              <a:rPr lang="lt-LT" sz="2400" kern="1200" dirty="0" smtClean="0">
                <a:solidFill>
                  <a:srgbClr val="002060"/>
                </a:solidFill>
                <a:latin typeface="Titillium Web" panose="020B0604020202020204" charset="0"/>
                <a:ea typeface="+mn-ea"/>
                <a:cs typeface="Titillium Web" panose="020B0604020202020204" charset="0"/>
              </a:rPr>
              <a:t> - </a:t>
            </a:r>
            <a:r>
              <a:rPr lang="en-US" sz="2400" kern="1200" dirty="0" smtClean="0">
                <a:solidFill>
                  <a:srgbClr val="002060"/>
                </a:solidFill>
                <a:latin typeface="Titillium Web" panose="020B0604020202020204" charset="0"/>
                <a:ea typeface="+mn-ea"/>
                <a:cs typeface="Titillium Web" panose="020B0604020202020204" charset="0"/>
              </a:rPr>
              <a:t>Sustainable</a:t>
            </a:r>
            <a:r>
              <a:rPr lang="en-US" sz="2400" kern="1200" dirty="0">
                <a:solidFill>
                  <a:srgbClr val="002060"/>
                </a:solidFill>
                <a:latin typeface="Titillium Web" panose="020B0604020202020204" charset="0"/>
                <a:ea typeface="+mn-ea"/>
                <a:cs typeface="Titillium Web" panose="020B0604020202020204" charset="0"/>
              </a:rPr>
              <a:t>, High-Performance Building Solutions in </a:t>
            </a:r>
            <a:r>
              <a:rPr lang="en-US" sz="2400" kern="1200" dirty="0" smtClean="0">
                <a:solidFill>
                  <a:srgbClr val="002060"/>
                </a:solidFill>
                <a:latin typeface="Titillium Web" panose="020B0604020202020204" charset="0"/>
                <a:ea typeface="+mn-ea"/>
                <a:cs typeface="Titillium Web" panose="020B0604020202020204" charset="0"/>
              </a:rPr>
              <a:t>Wood</a:t>
            </a:r>
            <a:r>
              <a:rPr lang="lt-LT" sz="2400" kern="1200" dirty="0" smtClean="0">
                <a:solidFill>
                  <a:srgbClr val="002060"/>
                </a:solidFill>
                <a:latin typeface="Titillium Web" panose="020B0604020202020204" charset="0"/>
                <a:ea typeface="+mn-ea"/>
                <a:cs typeface="Titillium Web" panose="020B0604020202020204" charset="0"/>
              </a:rPr>
              <a:t>. </a:t>
            </a:r>
            <a:r>
              <a:rPr lang="lt-LT" sz="2400" kern="1200" dirty="0" err="1" smtClean="0">
                <a:solidFill>
                  <a:srgbClr val="002060"/>
                </a:solidFill>
                <a:latin typeface="Titillium Web" panose="020B0604020202020204" charset="0"/>
                <a:ea typeface="+mn-ea"/>
                <a:cs typeface="Titillium Web" panose="020B0604020202020204" charset="0"/>
              </a:rPr>
              <a:t>Erasmus</a:t>
            </a:r>
            <a:r>
              <a:rPr lang="lt-LT" sz="2400" kern="1200" dirty="0" smtClean="0">
                <a:solidFill>
                  <a:srgbClr val="002060"/>
                </a:solidFill>
                <a:latin typeface="Titillium Web" panose="020B0604020202020204" charset="0"/>
                <a:ea typeface="+mn-ea"/>
                <a:cs typeface="Titillium Web" panose="020B0604020202020204" charset="0"/>
              </a:rPr>
              <a:t>+</a:t>
            </a:r>
            <a:r>
              <a:rPr lang="en-US" sz="2400" kern="1200" dirty="0" smtClean="0">
                <a:solidFill>
                  <a:srgbClr val="002060"/>
                </a:solidFill>
                <a:latin typeface="Titillium Web" panose="020B0604020202020204" charset="0"/>
                <a:ea typeface="+mn-ea"/>
                <a:cs typeface="Titillium Web" panose="020B0604020202020204" charset="0"/>
              </a:rPr>
              <a:t>  </a:t>
            </a:r>
            <a:r>
              <a:rPr lang="en-US" sz="2400" kern="1200" dirty="0">
                <a:solidFill>
                  <a:srgbClr val="002060"/>
                </a:solidFill>
                <a:latin typeface="Titillium Web" panose="020B0604020202020204" charset="0"/>
                <a:ea typeface="+mn-ea"/>
                <a:cs typeface="Titillium Web" panose="020B0604020202020204" charset="0"/>
              </a:rPr>
              <a:t>(2020-09-01 - 2023-08-31).</a:t>
            </a:r>
            <a:endParaRPr lang="lt-LT" sz="2400" kern="1200" dirty="0">
              <a:solidFill>
                <a:srgbClr val="002060"/>
              </a:solidFill>
              <a:latin typeface="Titillium Web" panose="020B0604020202020204" charset="0"/>
              <a:ea typeface="+mn-ea"/>
              <a:cs typeface="Titillium Web" panose="020B0604020202020204" charset="0"/>
            </a:endParaRPr>
          </a:p>
        </p:txBody>
      </p:sp>
    </p:spTree>
    <p:extLst>
      <p:ext uri="{BB962C8B-B14F-4D97-AF65-F5344CB8AC3E}">
        <p14:creationId xmlns:p14="http://schemas.microsoft.com/office/powerpoint/2010/main" val="2633040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p:cNvSpPr>
            <a:spLocks noGrp="1"/>
          </p:cNvSpPr>
          <p:nvPr>
            <p:ph idx="1"/>
          </p:nvPr>
        </p:nvSpPr>
        <p:spPr>
          <a:xfrm>
            <a:off x="678426" y="953729"/>
            <a:ext cx="10675374" cy="5223234"/>
          </a:xfrm>
        </p:spPr>
        <p:txBody>
          <a:bodyPr>
            <a:normAutofit fontScale="85000" lnSpcReduction="10000"/>
          </a:bodyPr>
          <a:lstStyle/>
          <a:p>
            <a:pPr marL="0" indent="0" algn="ctr">
              <a:buNone/>
            </a:pPr>
            <a:r>
              <a:rPr lang="en-US" b="1" dirty="0"/>
              <a:t>We've Always Relied on Forests</a:t>
            </a:r>
          </a:p>
          <a:p>
            <a:endParaRPr lang="en-US" dirty="0"/>
          </a:p>
          <a:p>
            <a:pPr marL="0" indent="0" algn="just">
              <a:buNone/>
            </a:pPr>
            <a:r>
              <a:rPr lang="en-US" dirty="0"/>
              <a:t>Scholars as far back as Darwin have recognized that the ecology and biodiversity of forested regions have a powerful impact on the nature of human societies, human distribution across landscapes, and the history of civilizations. </a:t>
            </a:r>
          </a:p>
          <a:p>
            <a:pPr marL="0" indent="0" algn="just">
              <a:buNone/>
            </a:pPr>
            <a:r>
              <a:rPr lang="en-US" dirty="0"/>
              <a:t>Today, nothing has changed and everything has changed. </a:t>
            </a:r>
          </a:p>
          <a:p>
            <a:pPr algn="just"/>
            <a:endParaRPr lang="en-US" dirty="0"/>
          </a:p>
          <a:p>
            <a:pPr marL="0" indent="0" algn="just">
              <a:buNone/>
            </a:pPr>
            <a:r>
              <a:rPr lang="en-US" dirty="0"/>
              <a:t>We still depend on forests and biodiversity, although some feel that dependence more acutely. Over 100 million people in the EU regularly consume wild food, and some 2.4 billion use wood-based energy for cooking. And it doesn’t stop there — forests also provide over 86 million green jobs and support the livelihoods of many more. And an estimated 880 million depend on forests for basic survival, collecting fuelwood and producing charcoal for cooking. And for the 252 million people that survive on less than $1.25/day in countries with high forest cover and biodiversity, the health of their forests is literally a life or death issue.</a:t>
            </a:r>
            <a:endParaRPr lang="lt-LT" dirty="0"/>
          </a:p>
        </p:txBody>
      </p:sp>
    </p:spTree>
    <p:extLst>
      <p:ext uri="{BB962C8B-B14F-4D97-AF65-F5344CB8AC3E}">
        <p14:creationId xmlns:p14="http://schemas.microsoft.com/office/powerpoint/2010/main" val="19236713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1489</Words>
  <Application>Microsoft Office PowerPoint</Application>
  <PresentationFormat>Plačiaekranė</PresentationFormat>
  <Paragraphs>133</Paragraphs>
  <Slides>30</Slides>
  <Notes>0</Notes>
  <HiddenSlides>0</HiddenSlides>
  <MMClips>1</MMClips>
  <ScaleCrop>false</ScaleCrop>
  <HeadingPairs>
    <vt:vector size="6" baseType="variant">
      <vt:variant>
        <vt:lpstr>Naudojami šriftai</vt:lpstr>
      </vt:variant>
      <vt:variant>
        <vt:i4>10</vt:i4>
      </vt:variant>
      <vt:variant>
        <vt:lpstr>Tema</vt:lpstr>
      </vt:variant>
      <vt:variant>
        <vt:i4>2</vt:i4>
      </vt:variant>
      <vt:variant>
        <vt:lpstr>Skaidrių pavadinimai</vt:lpstr>
      </vt:variant>
      <vt:variant>
        <vt:i4>30</vt:i4>
      </vt:variant>
    </vt:vector>
  </HeadingPairs>
  <TitlesOfParts>
    <vt:vector size="42" baseType="lpstr">
      <vt:lpstr>inherit</vt:lpstr>
      <vt:lpstr>Mangal</vt:lpstr>
      <vt:lpstr>Open Sans</vt:lpstr>
      <vt:lpstr>Titillium Web</vt:lpstr>
      <vt:lpstr>Arial</vt:lpstr>
      <vt:lpstr>Arial</vt:lpstr>
      <vt:lpstr>Calibri</vt:lpstr>
      <vt:lpstr>Calibri Light</vt:lpstr>
      <vt:lpstr>Times New Roman</vt:lpstr>
      <vt:lpstr>Wingdings</vt:lpstr>
      <vt:lpstr>Office Theme</vt:lpstr>
      <vt:lpstr>5_Custom Design</vt:lpstr>
      <vt:lpstr>Forestry and Sustainable Aspects</vt:lpstr>
      <vt:lpstr>Presentation plan</vt:lpstr>
      <vt:lpstr>„PowerPoint“ pateiktis</vt:lpstr>
      <vt:lpstr>„PowerPoint“ pateiktis</vt:lpstr>
      <vt:lpstr>„PowerPoint“ pateiktis</vt:lpstr>
      <vt:lpstr>„PowerPoint“ pateiktis</vt:lpstr>
      <vt:lpstr>Research fields:</vt:lpstr>
      <vt:lpstr>PROJECTS:</vt:lpstr>
      <vt:lpstr>„PowerPoint“ pateiktis</vt:lpstr>
      <vt:lpstr>Europe Needs Healthy Forests To Fight Climate Change</vt:lpstr>
      <vt:lpstr>„PowerPoint“ pateiktis</vt:lpstr>
      <vt:lpstr>„PowerPoint“ pateiktis</vt:lpstr>
      <vt:lpstr>Sustainable Aspects</vt:lpstr>
      <vt:lpstr>„PowerPoint“ pateiktis</vt:lpstr>
      <vt:lpstr>„PowerPoint“ pateiktis</vt:lpstr>
      <vt:lpstr>„PowerPoint“ pateiktis</vt:lpstr>
      <vt:lpstr>„PowerPoint“ pateiktis</vt:lpstr>
      <vt:lpstr>„PowerPoint“ pateiktis</vt:lpstr>
      <vt:lpstr>UAV, Remote Sensing Sensors for Environment monitoring</vt:lpstr>
      <vt:lpstr>OUR EXPERIENCE...</vt:lpstr>
      <vt:lpstr>„PowerPoint“ pateiktis</vt:lpstr>
      <vt:lpstr>OUR EXPERIENCE...</vt:lpstr>
      <vt:lpstr>OUR EXPERIENCE...  Scanning and Modeling of The Museum Bijotai</vt:lpstr>
      <vt:lpstr>Baubliai – the first museum in Lithuania.  The small museum was created in 1812 by the writer, historian Dionizas Poska (1765-1830) in the hollowed-out trunk of an old oak, determined to be about 1000 years old.</vt:lpstr>
      <vt:lpstr>„PowerPoint“ pateiktis</vt:lpstr>
      <vt:lpstr>„PowerPoint“ pateiktis</vt:lpstr>
      <vt:lpstr>„PowerPoint“ pateiktis</vt:lpstr>
      <vt:lpstr> Smiltynė forest monitoring </vt:lpstr>
      <vt:lpstr>„PowerPoint“ pateiktis</vt:lpstr>
      <vt:lpstr>„PowerPoint“ pateiktis</vt:lpstr>
    </vt:vector>
  </TitlesOfParts>
  <Company>VIA.DK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Vijoleta Sulciene (VISU) | VIA</dc:creator>
  <cp:lastModifiedBy>d.jankauskiene</cp:lastModifiedBy>
  <cp:revision>53</cp:revision>
  <dcterms:created xsi:type="dcterms:W3CDTF">2020-10-06T09:59:58Z</dcterms:created>
  <dcterms:modified xsi:type="dcterms:W3CDTF">2021-09-06T21:48:49Z</dcterms:modified>
</cp:coreProperties>
</file>