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256" r:id="rId2"/>
    <p:sldId id="269" r:id="rId3"/>
    <p:sldId id="273" r:id="rId4"/>
    <p:sldId id="276" r:id="rId5"/>
    <p:sldId id="275" r:id="rId6"/>
    <p:sldId id="274" r:id="rId7"/>
    <p:sldId id="270" r:id="rId8"/>
    <p:sldId id="279" r:id="rId9"/>
    <p:sldId id="278" r:id="rId10"/>
    <p:sldId id="280" r:id="rId11"/>
    <p:sldId id="277" r:id="rId12"/>
    <p:sldId id="272" r:id="rId13"/>
    <p:sldId id="258" r:id="rId14"/>
    <p:sldId id="264" r:id="rId15"/>
    <p:sldId id="265" r:id="rId16"/>
    <p:sldId id="259" r:id="rId17"/>
    <p:sldId id="257" r:id="rId18"/>
    <p:sldId id="266" r:id="rId19"/>
    <p:sldId id="283" r:id="rId20"/>
    <p:sldId id="260" r:id="rId21"/>
    <p:sldId id="281" r:id="rId22"/>
    <p:sldId id="282" r:id="rId23"/>
    <p:sldId id="262" r:id="rId24"/>
    <p:sldId id="271" r:id="rId25"/>
    <p:sldId id="263" r:id="rId26"/>
    <p:sldId id="284" r:id="rId27"/>
    <p:sldId id="285" r:id="rId28"/>
    <p:sldId id="289" r:id="rId29"/>
    <p:sldId id="286" r:id="rId30"/>
    <p:sldId id="288" r:id="rId31"/>
    <p:sldId id="287" r:id="rId32"/>
    <p:sldId id="290" r:id="rId33"/>
    <p:sldId id="291" r:id="rId34"/>
    <p:sldId id="268" r:id="rId35"/>
    <p:sldId id="292" r:id="rId36"/>
    <p:sldId id="302" r:id="rId37"/>
    <p:sldId id="293" r:id="rId38"/>
    <p:sldId id="299" r:id="rId39"/>
    <p:sldId id="300" r:id="rId40"/>
    <p:sldId id="301" r:id="rId41"/>
    <p:sldId id="304" r:id="rId42"/>
    <p:sldId id="303" r:id="rId43"/>
    <p:sldId id="305" r:id="rId44"/>
    <p:sldId id="294" r:id="rId45"/>
    <p:sldId id="296" r:id="rId46"/>
    <p:sldId id="307" r:id="rId47"/>
    <p:sldId id="297" r:id="rId48"/>
    <p:sldId id="298" r:id="rId49"/>
    <p:sldId id="309" r:id="rId50"/>
    <p:sldId id="308" r:id="rId51"/>
    <p:sldId id="267" r:id="rId52"/>
    <p:sldId id="310" r:id="rId53"/>
    <p:sldId id="311" r:id="rId54"/>
    <p:sldId id="295" r:id="rId55"/>
    <p:sldId id="312"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xfEev4+D0hqY7+cL/a7XxjMps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672"/>
    <a:srgbClr val="5C858A"/>
    <a:srgbClr val="5C8A85"/>
    <a:srgbClr val="CDDB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4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357365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30e445e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e30e445e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7.jpeg"/><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2" descr="C:\Users\OEM\Desktop\HIBI Wiedeń warsztaty\MasterLayout_HiBiWoo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
            <a:ext cx="12193588"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1"/>
          <p:cNvSpPr txBox="1"/>
          <p:nvPr/>
        </p:nvSpPr>
        <p:spPr>
          <a:xfrm>
            <a:off x="300978" y="4745930"/>
            <a:ext cx="9827470" cy="892552"/>
          </a:xfrm>
          <a:prstGeom prst="rect">
            <a:avLst/>
          </a:prstGeom>
          <a:noFill/>
        </p:spPr>
        <p:txBody>
          <a:bodyPr wrap="square" rtlCol="0">
            <a:spAutoFit/>
          </a:bodyPr>
          <a:lstStyle/>
          <a:p>
            <a:r>
              <a:rPr lang="en-US" sz="2400" b="1" dirty="0" smtClean="0">
                <a:solidFill>
                  <a:srgbClr val="5C8A85"/>
                </a:solidFill>
              </a:rPr>
              <a:t>HISTORY OF MULTI-STOREY TIMBER CONSTRUCTION</a:t>
            </a:r>
          </a:p>
          <a:p>
            <a:r>
              <a:rPr lang="de-DE" b="1" dirty="0" smtClean="0">
                <a:solidFill>
                  <a:srgbClr val="5C8A85"/>
                </a:solidFill>
              </a:rPr>
              <a:t>Name</a:t>
            </a:r>
            <a:r>
              <a:rPr lang="pl-PL" b="1" dirty="0">
                <a:solidFill>
                  <a:srgbClr val="5C8A85"/>
                </a:solidFill>
              </a:rPr>
              <a:t>: Paweł Mika, Sabina Kuc, Łukasz Wesołowski   [CUT] </a:t>
            </a:r>
            <a:endParaRPr lang="de-DE" b="1" dirty="0">
              <a:solidFill>
                <a:srgbClr val="5C8A85"/>
              </a:solidFill>
            </a:endParaRPr>
          </a:p>
          <a:p>
            <a:r>
              <a:rPr lang="de-DE" b="1" dirty="0" smtClean="0">
                <a:solidFill>
                  <a:srgbClr val="5C8A85"/>
                </a:solidFill>
              </a:rPr>
              <a:t>Date</a:t>
            </a:r>
            <a:r>
              <a:rPr lang="pl-PL" b="1" dirty="0" smtClean="0">
                <a:solidFill>
                  <a:srgbClr val="5C8A85"/>
                </a:solidFill>
              </a:rPr>
              <a:t>: 07 09 2021</a:t>
            </a:r>
            <a:endParaRPr lang="de-DE" b="1" dirty="0">
              <a:solidFill>
                <a:srgbClr val="5C8A85"/>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5" name="Prostokąt 14"/>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22" name="Picture 2" descr="C:\Users\OEM\Desktop\DYDAKTYKA\20_21\AiU\General Building Construction\sem 4\zdj na wykłady\Chilean-Pavillion-Expo-Milan_photo-author-Arauco-cut-900x600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180" y="457160"/>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1" name="Prostokąt 10"/>
          <p:cNvSpPr/>
          <p:nvPr/>
        </p:nvSpPr>
        <p:spPr>
          <a:xfrm>
            <a:off x="0" y="6163361"/>
            <a:ext cx="12192000" cy="246221"/>
          </a:xfrm>
          <a:prstGeom prst="rect">
            <a:avLst/>
          </a:prstGeom>
        </p:spPr>
        <p:txBody>
          <a:bodyPr wrap="square">
            <a:spAutoFit/>
          </a:bodyPr>
          <a:lstStyle/>
          <a:p>
            <a:pPr algn="r"/>
            <a:r>
              <a:rPr lang="pl-PL" sz="1000" dirty="0"/>
              <a:t>Source</a:t>
            </a:r>
            <a:r>
              <a:rPr lang="pl-PL" sz="1000" dirty="0" smtClean="0"/>
              <a:t>: </a:t>
            </a:r>
            <a:r>
              <a:rPr lang="pl-PL" sz="1000" dirty="0"/>
              <a:t>https://</a:t>
            </a:r>
            <a:r>
              <a:rPr lang="pl-PL" sz="1000" dirty="0" smtClean="0"/>
              <a:t>media.architecturaldigest.com</a:t>
            </a:r>
            <a:r>
              <a:rPr lang="pl-PL" sz="1000" dirty="0"/>
              <a:t> </a:t>
            </a:r>
            <a:r>
              <a:rPr lang="pl-PL" sz="1000" dirty="0" smtClean="0"/>
              <a:t>                                                                                                                                                              https</a:t>
            </a:r>
            <a:r>
              <a:rPr lang="pl-PL" sz="1000" dirty="0"/>
              <a:t>://www.guiding-architects.net/fr/nouvelle-culture-du-bois-au-chili/</a:t>
            </a:r>
          </a:p>
        </p:txBody>
      </p:sp>
      <p:sp>
        <p:nvSpPr>
          <p:cNvPr id="12" name="pole tekstowe 11">
            <a:extLst>
              <a:ext uri="{FF2B5EF4-FFF2-40B4-BE49-F238E27FC236}">
                <a16:creationId xmlns:a16="http://schemas.microsoft.com/office/drawing/2014/main" xmlns="" id="{1F009DDD-96F6-48A9-9C2C-87A1D06249F5}"/>
              </a:ext>
            </a:extLst>
          </p:cNvPr>
          <p:cNvSpPr txBox="1"/>
          <p:nvPr/>
        </p:nvSpPr>
        <p:spPr>
          <a:xfrm>
            <a:off x="-2" y="476672"/>
            <a:ext cx="9260116"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a:t>Chilean </a:t>
            </a:r>
            <a:r>
              <a:rPr lang="en-US" dirty="0" err="1"/>
              <a:t>Pavillion</a:t>
            </a:r>
            <a:r>
              <a:rPr lang="en-US" dirty="0"/>
              <a:t> at Expo Milan 2015, </a:t>
            </a:r>
            <a:endParaRPr lang="pl-PL" dirty="0"/>
          </a:p>
          <a:p>
            <a:r>
              <a:rPr lang="en-US" dirty="0"/>
              <a:t>by </a:t>
            </a:r>
            <a:r>
              <a:rPr lang="en-US" dirty="0" err="1"/>
              <a:t>Cristián</a:t>
            </a:r>
            <a:r>
              <a:rPr lang="en-US" dirty="0"/>
              <a:t> </a:t>
            </a:r>
            <a:r>
              <a:rPr lang="en-US" dirty="0" err="1"/>
              <a:t>Undurraga</a:t>
            </a:r>
            <a:endParaRPr lang="en-US"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85944"/>
            <a:ext cx="12158487" cy="523220"/>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Contemporary wooden buildings</a:t>
            </a:r>
          </a:p>
          <a:p>
            <a:endParaRPr lang="en-US" dirty="0"/>
          </a:p>
        </p:txBody>
      </p:sp>
      <p:pic>
        <p:nvPicPr>
          <p:cNvPr id="5123" name="Picture 3" descr="C:\Users\OEM\Desktop\HIBI Wiedeń warsztaty\44496 Mjøstårnet screen.jpg"/>
          <p:cNvPicPr>
            <a:picLocks noChangeAspect="1" noChangeArrowheads="1"/>
          </p:cNvPicPr>
          <p:nvPr/>
        </p:nvPicPr>
        <p:blipFill rotWithShape="1">
          <a:blip r:embed="rId4">
            <a:extLst>
              <a:ext uri="{28A0092B-C50C-407E-A947-70E740481C1C}">
                <a14:useLocalDpi xmlns:a14="http://schemas.microsoft.com/office/drawing/2010/main" val="0"/>
              </a:ext>
            </a:extLst>
          </a:blip>
          <a:srcRect t="3520" r="-468" b="3861"/>
          <a:stretch/>
        </p:blipFill>
        <p:spPr bwMode="auto">
          <a:xfrm>
            <a:off x="-24680" y="1772236"/>
            <a:ext cx="3172771" cy="4393068"/>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xmlns="" id="{1F009DDD-96F6-48A9-9C2C-87A1D06249F5}"/>
              </a:ext>
            </a:extLst>
          </p:cNvPr>
          <p:cNvSpPr txBox="1"/>
          <p:nvPr/>
        </p:nvSpPr>
        <p:spPr>
          <a:xfrm>
            <a:off x="-24680" y="1033572"/>
            <a:ext cx="9260116" cy="738664"/>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err="1"/>
              <a:t>Mjøstårnet</a:t>
            </a:r>
            <a:r>
              <a:rPr lang="en-US" dirty="0"/>
              <a:t> </a:t>
            </a:r>
            <a:r>
              <a:rPr lang="pl-PL" dirty="0"/>
              <a:t>(</a:t>
            </a:r>
            <a:r>
              <a:rPr lang="en-US" dirty="0"/>
              <a:t>18 stories), the tallest </a:t>
            </a:r>
            <a:endParaRPr lang="pl-PL" dirty="0"/>
          </a:p>
          <a:p>
            <a:r>
              <a:rPr lang="en-US" dirty="0"/>
              <a:t>timber-frame </a:t>
            </a:r>
            <a:r>
              <a:rPr lang="pl-PL" dirty="0" err="1"/>
              <a:t>building</a:t>
            </a:r>
            <a:r>
              <a:rPr lang="en-US" dirty="0"/>
              <a:t> in the world</a:t>
            </a:r>
            <a:r>
              <a:rPr lang="pl-PL" dirty="0"/>
              <a:t>, </a:t>
            </a:r>
          </a:p>
          <a:p>
            <a:r>
              <a:rPr lang="pl-PL" dirty="0"/>
              <a:t>by </a:t>
            </a:r>
            <a:r>
              <a:rPr lang="pl-PL" dirty="0" err="1"/>
              <a:t>Voll</a:t>
            </a:r>
            <a:r>
              <a:rPr lang="pl-PL" dirty="0"/>
              <a:t> </a:t>
            </a:r>
            <a:r>
              <a:rPr lang="pl-PL" dirty="0" err="1"/>
              <a:t>Arkitekter</a:t>
            </a:r>
            <a:r>
              <a:rPr lang="pl-PL" dirty="0"/>
              <a:t> </a:t>
            </a:r>
            <a:endParaRPr lang="en-US" dirty="0"/>
          </a:p>
        </p:txBody>
      </p:sp>
      <p:pic>
        <p:nvPicPr>
          <p:cNvPr id="16" name="Picture 2" descr="C:\Users\OEM\Desktop\HIBI Wiedeń warsztaty\MasterLayout_HiBiWood2 stop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1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9" name="Prostokąt 8"/>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1" name="Picture 3" descr="C:\Users\OEM\Desktop\Schematy konstr drewnianwj\log 1a.jpg"/>
          <p:cNvPicPr>
            <a:picLocks noChangeAspect="1" noChangeArrowheads="1"/>
          </p:cNvPicPr>
          <p:nvPr/>
        </p:nvPicPr>
        <p:blipFill rotWithShape="1">
          <a:blip r:embed="rId3">
            <a:extLst>
              <a:ext uri="{28A0092B-C50C-407E-A947-70E740481C1C}">
                <a14:useLocalDpi xmlns:a14="http://schemas.microsoft.com/office/drawing/2010/main" val="0"/>
              </a:ext>
            </a:extLst>
          </a:blip>
          <a:srcRect l="7212" r="9069"/>
          <a:stretch/>
        </p:blipFill>
        <p:spPr bwMode="auto">
          <a:xfrm>
            <a:off x="5160648" y="476671"/>
            <a:ext cx="6623226" cy="593291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sp>
        <p:nvSpPr>
          <p:cNvPr id="6" name="pole tekstowe 5">
            <a:extLst>
              <a:ext uri="{FF2B5EF4-FFF2-40B4-BE49-F238E27FC236}">
                <a16:creationId xmlns="" xmlns:a16="http://schemas.microsoft.com/office/drawing/2014/main" id="{1F009DDD-96F6-48A9-9C2C-87A1D06249F5}"/>
              </a:ext>
            </a:extLst>
          </p:cNvPr>
          <p:cNvSpPr txBox="1"/>
          <p:nvPr/>
        </p:nvSpPr>
        <p:spPr>
          <a:xfrm>
            <a:off x="9519" y="692696"/>
            <a:ext cx="4718329" cy="5262979"/>
          </a:xfrm>
          <a:prstGeom prst="rect">
            <a:avLst/>
          </a:prstGeom>
          <a:noFill/>
        </p:spPr>
        <p:txBody>
          <a:bodyPr wrap="square">
            <a:spAutoFit/>
          </a:bodyPr>
          <a:lstStyle/>
          <a:p>
            <a:pPr algn="just"/>
            <a:r>
              <a:rPr lang="en-US" dirty="0" smtClean="0"/>
              <a:t>log construction</a:t>
            </a:r>
            <a:r>
              <a:rPr lang="pl-PL" dirty="0" smtClean="0"/>
              <a:t> - </a:t>
            </a:r>
            <a:r>
              <a:rPr lang="en-US" dirty="0" smtClean="0"/>
              <a:t>one </a:t>
            </a:r>
            <a:r>
              <a:rPr lang="en-US" dirty="0"/>
              <a:t>of the oldest </a:t>
            </a:r>
            <a:r>
              <a:rPr lang="en-US" dirty="0" smtClean="0"/>
              <a:t>methods</a:t>
            </a:r>
            <a:r>
              <a:rPr lang="pl-PL" dirty="0" smtClean="0"/>
              <a:t> </a:t>
            </a:r>
            <a:r>
              <a:rPr lang="en-US" dirty="0" smtClean="0"/>
              <a:t>of </a:t>
            </a:r>
            <a:r>
              <a:rPr lang="en-US" dirty="0"/>
              <a:t>timber construction and one </a:t>
            </a:r>
            <a:r>
              <a:rPr lang="en-US" dirty="0" err="1" smtClean="0"/>
              <a:t>practised</a:t>
            </a:r>
            <a:r>
              <a:rPr lang="pl-PL" dirty="0" smtClean="0"/>
              <a:t> </a:t>
            </a:r>
            <a:r>
              <a:rPr lang="en-US" dirty="0" smtClean="0"/>
              <a:t>since </a:t>
            </a:r>
            <a:r>
              <a:rPr lang="en-US" dirty="0"/>
              <a:t>the Neolithic Age, made it possible </a:t>
            </a:r>
            <a:r>
              <a:rPr lang="en-US" dirty="0" smtClean="0"/>
              <a:t>to</a:t>
            </a:r>
            <a:r>
              <a:rPr lang="pl-PL" dirty="0" smtClean="0"/>
              <a:t> </a:t>
            </a:r>
            <a:r>
              <a:rPr lang="en-US" dirty="0" smtClean="0"/>
              <a:t>build </a:t>
            </a:r>
            <a:r>
              <a:rPr lang="en-US" dirty="0"/>
              <a:t>buildings with several </a:t>
            </a:r>
            <a:r>
              <a:rPr lang="en-US" dirty="0" err="1"/>
              <a:t>storeys</a:t>
            </a:r>
            <a:r>
              <a:rPr lang="en-US" dirty="0"/>
              <a:t>. </a:t>
            </a:r>
            <a:r>
              <a:rPr lang="en-US" dirty="0" smtClean="0"/>
              <a:t>This</a:t>
            </a:r>
            <a:r>
              <a:rPr lang="pl-PL" dirty="0" smtClean="0"/>
              <a:t> </a:t>
            </a:r>
            <a:r>
              <a:rPr lang="en-US" dirty="0" smtClean="0"/>
              <a:t>method </a:t>
            </a:r>
            <a:r>
              <a:rPr lang="en-US" dirty="0"/>
              <a:t>was common in densely </a:t>
            </a:r>
            <a:r>
              <a:rPr lang="en-US" dirty="0" smtClean="0"/>
              <a:t>forested</a:t>
            </a:r>
            <a:r>
              <a:rPr lang="pl-PL" dirty="0" smtClean="0"/>
              <a:t> </a:t>
            </a:r>
            <a:r>
              <a:rPr lang="en-US" dirty="0" smtClean="0"/>
              <a:t>regions </a:t>
            </a:r>
            <a:r>
              <a:rPr lang="en-US" dirty="0"/>
              <a:t>of Asia and Europe well into </a:t>
            </a:r>
            <a:r>
              <a:rPr lang="en-US" dirty="0" smtClean="0"/>
              <a:t>modern</a:t>
            </a:r>
            <a:r>
              <a:rPr lang="pl-PL" dirty="0" smtClean="0"/>
              <a:t> </a:t>
            </a:r>
            <a:r>
              <a:rPr lang="en-US" dirty="0" smtClean="0"/>
              <a:t>times </a:t>
            </a:r>
            <a:r>
              <a:rPr lang="en-US" dirty="0"/>
              <a:t>and is still used in some areas. </a:t>
            </a:r>
            <a:r>
              <a:rPr lang="en-US" dirty="0" smtClean="0"/>
              <a:t>Closed,</a:t>
            </a:r>
            <a:r>
              <a:rPr lang="pl-PL" dirty="0" smtClean="0"/>
              <a:t> </a:t>
            </a:r>
            <a:r>
              <a:rPr lang="en-US" dirty="0" smtClean="0"/>
              <a:t>windproof </a:t>
            </a:r>
            <a:r>
              <a:rPr lang="en-US" dirty="0"/>
              <a:t>insulating walls are created </a:t>
            </a:r>
            <a:r>
              <a:rPr lang="en-US" dirty="0" smtClean="0"/>
              <a:t>by</a:t>
            </a:r>
            <a:r>
              <a:rPr lang="pl-PL" dirty="0" smtClean="0"/>
              <a:t> </a:t>
            </a:r>
            <a:r>
              <a:rPr lang="en-US" dirty="0" smtClean="0"/>
              <a:t>stacking </a:t>
            </a:r>
            <a:r>
              <a:rPr lang="en-US" dirty="0"/>
              <a:t>blocks or logs and by </a:t>
            </a:r>
            <a:r>
              <a:rPr lang="en-US" dirty="0" smtClean="0"/>
              <a:t>dovetailing,</a:t>
            </a:r>
            <a:r>
              <a:rPr lang="pl-PL" dirty="0" smtClean="0"/>
              <a:t> </a:t>
            </a:r>
            <a:r>
              <a:rPr lang="en-US" dirty="0" smtClean="0"/>
              <a:t>lapping </a:t>
            </a:r>
            <a:r>
              <a:rPr lang="en-US" dirty="0"/>
              <a:t>or notching corners and </a:t>
            </a:r>
            <a:r>
              <a:rPr lang="en-US" dirty="0" smtClean="0"/>
              <a:t>bracing</a:t>
            </a:r>
            <a:r>
              <a:rPr lang="pl-PL" dirty="0" smtClean="0"/>
              <a:t> </a:t>
            </a:r>
            <a:r>
              <a:rPr lang="en-US" dirty="0" smtClean="0"/>
              <a:t>interior </a:t>
            </a:r>
            <a:r>
              <a:rPr lang="en-US" dirty="0"/>
              <a:t>walls. Although tall buildings </a:t>
            </a:r>
            <a:r>
              <a:rPr lang="en-US" dirty="0" smtClean="0"/>
              <a:t>made</a:t>
            </a:r>
            <a:r>
              <a:rPr lang="pl-PL" dirty="0" smtClean="0"/>
              <a:t> </a:t>
            </a:r>
            <a:r>
              <a:rPr lang="en-US" dirty="0" smtClean="0"/>
              <a:t>of </a:t>
            </a:r>
            <a:r>
              <a:rPr lang="en-US" dirty="0"/>
              <a:t>horizontally stacked logs can settle significantly</a:t>
            </a:r>
            <a:r>
              <a:rPr lang="en-US" dirty="0" smtClean="0"/>
              <a:t>, buildings </a:t>
            </a:r>
            <a:r>
              <a:rPr lang="en-US" dirty="0"/>
              <a:t>of surprising height </a:t>
            </a:r>
            <a:r>
              <a:rPr lang="en-US" dirty="0" smtClean="0"/>
              <a:t>were</a:t>
            </a:r>
            <a:r>
              <a:rPr lang="pl-PL" dirty="0" smtClean="0"/>
              <a:t> </a:t>
            </a:r>
            <a:r>
              <a:rPr lang="en-US" dirty="0" smtClean="0"/>
              <a:t>built </a:t>
            </a:r>
            <a:r>
              <a:rPr lang="en-US" dirty="0"/>
              <a:t>in areas with highly skilled </a:t>
            </a:r>
            <a:r>
              <a:rPr lang="en-US" dirty="0" smtClean="0"/>
              <a:t>craftsmen</a:t>
            </a:r>
            <a:r>
              <a:rPr lang="pl-PL" dirty="0" smtClean="0"/>
              <a:t>.</a:t>
            </a:r>
          </a:p>
          <a:p>
            <a:pPr algn="just"/>
            <a:endParaRPr lang="pl-PL" dirty="0"/>
          </a:p>
          <a:p>
            <a:pPr algn="just"/>
            <a:endParaRPr lang="pl-PL" dirty="0" smtClean="0"/>
          </a:p>
          <a:p>
            <a:pPr algn="just"/>
            <a:endParaRPr lang="pl-PL" dirty="0"/>
          </a:p>
          <a:p>
            <a:pPr algn="just"/>
            <a:endParaRPr lang="pl-PL" dirty="0" smtClean="0"/>
          </a:p>
          <a:p>
            <a:pPr algn="just"/>
            <a:endParaRPr lang="pl-PL" dirty="0"/>
          </a:p>
          <a:p>
            <a:pPr algn="just"/>
            <a:endParaRPr lang="pl-PL" dirty="0" smtClean="0"/>
          </a:p>
          <a:p>
            <a:pPr algn="just"/>
            <a:endParaRPr lang="pl-PL" dirty="0" smtClean="0"/>
          </a:p>
          <a:p>
            <a:pPr algn="just"/>
            <a:endParaRPr lang="pl-PL" sz="1400" i="1" dirty="0"/>
          </a:p>
          <a:p>
            <a:pPr algn="just"/>
            <a:r>
              <a:rPr lang="en-US" i="1" dirty="0" smtClean="0">
                <a:solidFill>
                  <a:schemeClr val="tx1"/>
                </a:solidFill>
              </a:rPr>
              <a:t>The </a:t>
            </a:r>
            <a:r>
              <a:rPr lang="en-US" i="1" dirty="0">
                <a:solidFill>
                  <a:schemeClr val="tx1"/>
                </a:solidFill>
              </a:rPr>
              <a:t>shape of the beams can be varied. The beams lying on one another are connected with oak pegs, protecting them from shifting. The gap between the beams </a:t>
            </a:r>
            <a:r>
              <a:rPr lang="pl-PL" i="1" dirty="0" err="1" smtClean="0">
                <a:solidFill>
                  <a:schemeClr val="tx1"/>
                </a:solidFill>
              </a:rPr>
              <a:t>is</a:t>
            </a:r>
            <a:r>
              <a:rPr lang="en-US" i="1" dirty="0" smtClean="0">
                <a:solidFill>
                  <a:schemeClr val="tx1"/>
                </a:solidFill>
              </a:rPr>
              <a:t> </a:t>
            </a:r>
            <a:r>
              <a:rPr lang="en-US" i="1" dirty="0">
                <a:solidFill>
                  <a:schemeClr val="tx1"/>
                </a:solidFill>
              </a:rPr>
              <a:t>sealed with e.g. straw, rope, tow, shavings, heather, dried moss or a tongue-and-groove joint.</a:t>
            </a:r>
            <a:endParaRPr lang="pl-PL" sz="1400" i="1" dirty="0">
              <a:solidFill>
                <a:schemeClr val="tx1"/>
              </a:solidFill>
            </a:endParaRPr>
          </a:p>
        </p:txBody>
      </p:sp>
      <p:sp>
        <p:nvSpPr>
          <p:cNvPr id="7" name="Prostokąt 6"/>
          <p:cNvSpPr/>
          <p:nvPr/>
        </p:nvSpPr>
        <p:spPr>
          <a:xfrm>
            <a:off x="0" y="6163361"/>
            <a:ext cx="12192000" cy="246221"/>
          </a:xfrm>
          <a:prstGeom prst="rect">
            <a:avLst/>
          </a:prstGeom>
        </p:spPr>
        <p:txBody>
          <a:bodyPr wrap="square">
            <a:spAutoFit/>
          </a:bodyPr>
          <a:lstStyle/>
          <a:p>
            <a:pPr algn="r"/>
            <a:r>
              <a:rPr lang="de-DE" sz="1000" dirty="0" smtClean="0"/>
              <a:t>H</a:t>
            </a:r>
            <a:r>
              <a:rPr lang="pl-PL" sz="1000" dirty="0" smtClean="0"/>
              <a:t>.</a:t>
            </a:r>
            <a:r>
              <a:rPr lang="de-DE" sz="1000" dirty="0" smtClean="0"/>
              <a:t> Kaufmann</a:t>
            </a:r>
            <a:r>
              <a:rPr lang="pl-PL" sz="1000" dirty="0" smtClean="0"/>
              <a:t> </a:t>
            </a:r>
            <a:r>
              <a:rPr lang="de-DE" sz="1000" dirty="0" smtClean="0"/>
              <a:t>S</a:t>
            </a:r>
            <a:r>
              <a:rPr lang="pl-PL" sz="1000" dirty="0" smtClean="0"/>
              <a:t>.</a:t>
            </a:r>
            <a:r>
              <a:rPr lang="de-DE" sz="1000" dirty="0" smtClean="0"/>
              <a:t> </a:t>
            </a:r>
            <a:r>
              <a:rPr lang="de-DE" sz="1000" dirty="0" err="1" smtClean="0"/>
              <a:t>Krötsch</a:t>
            </a:r>
            <a:r>
              <a:rPr lang="pl-PL" sz="1000" dirty="0" smtClean="0"/>
              <a:t> </a:t>
            </a:r>
            <a:r>
              <a:rPr lang="de-DE" sz="1000" dirty="0" smtClean="0"/>
              <a:t>S</a:t>
            </a:r>
            <a:r>
              <a:rPr lang="pl-PL" sz="1000" dirty="0" smtClean="0"/>
              <a:t>.</a:t>
            </a:r>
            <a:r>
              <a:rPr lang="de-DE" sz="1000" dirty="0" smtClean="0"/>
              <a:t> Winter</a:t>
            </a:r>
            <a:r>
              <a:rPr lang="pl-PL" sz="1000" dirty="0"/>
              <a:t>,</a:t>
            </a:r>
            <a:r>
              <a:rPr lang="pl-PL" sz="1000" dirty="0" smtClean="0"/>
              <a:t> </a:t>
            </a:r>
            <a:r>
              <a:rPr lang="pl-PL" sz="1000" i="1" dirty="0" smtClean="0"/>
              <a:t>Manual of </a:t>
            </a:r>
            <a:r>
              <a:rPr lang="pl-PL" sz="1000" i="1" dirty="0" err="1" smtClean="0"/>
              <a:t>Multistorey</a:t>
            </a:r>
            <a:r>
              <a:rPr lang="pl-PL" sz="1000" i="1" dirty="0"/>
              <a:t> </a:t>
            </a:r>
            <a:r>
              <a:rPr lang="pl-PL" sz="1000" i="1" dirty="0" err="1" smtClean="0"/>
              <a:t>Timber</a:t>
            </a:r>
            <a:r>
              <a:rPr lang="pl-PL" sz="1000" i="1" dirty="0"/>
              <a:t> </a:t>
            </a:r>
            <a:r>
              <a:rPr lang="pl-PL" sz="1000" i="1" dirty="0" smtClean="0"/>
              <a:t>Construction                                                                                                                                                                                           Author: Paweł Mika</a:t>
            </a:r>
            <a:endParaRPr lang="pl-PL" sz="1000" i="1" dirty="0"/>
          </a:p>
        </p:txBody>
      </p:sp>
      <p:pic>
        <p:nvPicPr>
          <p:cNvPr id="10"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631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146" name="Picture 2" descr="C:\Users\OEM\Desktop\Schematy konstr drewnianwj\lo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44" t="-1069" r="14659" b="1284"/>
          <a:stretch/>
        </p:blipFill>
        <p:spPr bwMode="auto">
          <a:xfrm>
            <a:off x="-24680" y="836712"/>
            <a:ext cx="5268975" cy="5335646"/>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 xmlns:a16="http://schemas.microsoft.com/office/drawing/2014/main" id="{1F009DDD-96F6-48A9-9C2C-87A1D06249F5}"/>
              </a:ext>
            </a:extLst>
          </p:cNvPr>
          <p:cNvSpPr txBox="1"/>
          <p:nvPr/>
        </p:nvSpPr>
        <p:spPr>
          <a:xfrm>
            <a:off x="10304017" y="3784972"/>
            <a:ext cx="3856879" cy="2308324"/>
          </a:xfrm>
          <a:prstGeom prst="rect">
            <a:avLst/>
          </a:prstGeom>
          <a:noFill/>
        </p:spPr>
        <p:txBody>
          <a:bodyPr wrap="square">
            <a:spAutoFit/>
          </a:bodyPr>
          <a:lstStyle/>
          <a:p>
            <a:pPr marL="228600" indent="-228600">
              <a:buAutoNum type="arabicPeriod"/>
            </a:pPr>
            <a:r>
              <a:rPr lang="pl-PL" sz="1200" i="1" dirty="0" err="1" smtClean="0">
                <a:solidFill>
                  <a:schemeClr val="tx1"/>
                </a:solidFill>
              </a:rPr>
              <a:t>Foundations</a:t>
            </a:r>
            <a:r>
              <a:rPr lang="pl-PL" sz="1200" i="1" dirty="0" smtClean="0">
                <a:solidFill>
                  <a:schemeClr val="tx1"/>
                </a:solidFill>
              </a:rPr>
              <a:t>, </a:t>
            </a:r>
          </a:p>
          <a:p>
            <a:r>
              <a:rPr lang="pl-PL" sz="1200" i="1" dirty="0" smtClean="0">
                <a:solidFill>
                  <a:schemeClr val="tx1"/>
                </a:solidFill>
              </a:rPr>
              <a:t>2. Waterproof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3. Log, </a:t>
            </a:r>
          </a:p>
          <a:p>
            <a:r>
              <a:rPr lang="pl-PL" sz="1200" i="1" dirty="0" smtClean="0">
                <a:solidFill>
                  <a:schemeClr val="tx1"/>
                </a:solidFill>
              </a:rPr>
              <a:t>4. </a:t>
            </a:r>
            <a:r>
              <a:rPr lang="pl-PL" sz="1200" i="1" dirty="0" err="1" smtClean="0">
                <a:solidFill>
                  <a:schemeClr val="tx1"/>
                </a:solidFill>
              </a:rPr>
              <a:t>Wooden</a:t>
            </a:r>
            <a:r>
              <a:rPr lang="pl-PL" sz="1200" i="1" dirty="0" smtClean="0">
                <a:solidFill>
                  <a:schemeClr val="tx1"/>
                </a:solidFill>
              </a:rPr>
              <a:t> </a:t>
            </a:r>
            <a:r>
              <a:rPr lang="pl-PL" sz="1200" i="1" dirty="0" err="1" smtClean="0">
                <a:solidFill>
                  <a:schemeClr val="tx1"/>
                </a:solidFill>
              </a:rPr>
              <a:t>pegs</a:t>
            </a:r>
            <a:r>
              <a:rPr lang="pl-PL" sz="1200" i="1" dirty="0" smtClean="0">
                <a:solidFill>
                  <a:schemeClr val="tx1"/>
                </a:solidFill>
              </a:rPr>
              <a:t>, </a:t>
            </a:r>
          </a:p>
          <a:p>
            <a:r>
              <a:rPr lang="pl-PL" sz="1200" i="1" dirty="0" smtClean="0">
                <a:solidFill>
                  <a:schemeClr val="tx1"/>
                </a:solidFill>
              </a:rPr>
              <a:t>5. </a:t>
            </a:r>
            <a:r>
              <a:rPr lang="pl-PL" sz="1200" i="1" dirty="0" err="1" smtClean="0">
                <a:solidFill>
                  <a:schemeClr val="tx1"/>
                </a:solidFill>
              </a:rPr>
              <a:t>Lintel</a:t>
            </a:r>
            <a:r>
              <a:rPr lang="pl-PL" sz="1200" i="1" dirty="0" smtClean="0">
                <a:solidFill>
                  <a:schemeClr val="tx1"/>
                </a:solidFill>
              </a:rPr>
              <a:t>, </a:t>
            </a:r>
          </a:p>
          <a:p>
            <a:r>
              <a:rPr lang="pl-PL" sz="1200" i="1" dirty="0" smtClean="0">
                <a:solidFill>
                  <a:schemeClr val="tx1"/>
                </a:solidFill>
              </a:rPr>
              <a:t>6. </a:t>
            </a:r>
            <a:r>
              <a:rPr lang="pl-PL" sz="1200" i="1" dirty="0" err="1" smtClean="0">
                <a:solidFill>
                  <a:schemeClr val="tx1"/>
                </a:solidFill>
              </a:rPr>
              <a:t>Floor</a:t>
            </a:r>
            <a:r>
              <a:rPr lang="pl-PL" sz="1200" i="1" dirty="0" smtClean="0">
                <a:solidFill>
                  <a:schemeClr val="tx1"/>
                </a:solidFill>
              </a:rPr>
              <a:t> </a:t>
            </a:r>
            <a:r>
              <a:rPr lang="pl-PL" sz="1200" i="1" dirty="0" err="1" smtClean="0">
                <a:solidFill>
                  <a:schemeClr val="tx1"/>
                </a:solidFill>
              </a:rPr>
              <a:t>beams</a:t>
            </a:r>
            <a:r>
              <a:rPr lang="pl-PL" sz="1200" i="1" dirty="0" smtClean="0">
                <a:solidFill>
                  <a:schemeClr val="tx1"/>
                </a:solidFill>
              </a:rPr>
              <a:t>, </a:t>
            </a:r>
          </a:p>
          <a:p>
            <a:r>
              <a:rPr lang="pl-PL" sz="1200" i="1" dirty="0" smtClean="0">
                <a:solidFill>
                  <a:schemeClr val="tx1"/>
                </a:solidFill>
              </a:rPr>
              <a:t>7 </a:t>
            </a:r>
            <a:r>
              <a:rPr lang="pl-PL" sz="1200" i="1" dirty="0" err="1" smtClean="0">
                <a:solidFill>
                  <a:schemeClr val="tx1"/>
                </a:solidFill>
              </a:rPr>
              <a:t>Floor</a:t>
            </a:r>
            <a:r>
              <a:rPr lang="pl-PL" sz="1200" i="1" dirty="0" smtClean="0">
                <a:solidFill>
                  <a:schemeClr val="tx1"/>
                </a:solidFill>
              </a:rPr>
              <a:t> </a:t>
            </a:r>
            <a:r>
              <a:rPr lang="pl-PL" sz="1200" i="1" dirty="0" err="1" smtClean="0">
                <a:solidFill>
                  <a:schemeClr val="tx1"/>
                </a:solidFill>
              </a:rPr>
              <a:t>planks</a:t>
            </a:r>
            <a:r>
              <a:rPr lang="pl-PL" sz="1200" i="1" dirty="0" smtClean="0">
                <a:solidFill>
                  <a:schemeClr val="tx1"/>
                </a:solidFill>
              </a:rPr>
              <a:t>, </a:t>
            </a:r>
          </a:p>
          <a:p>
            <a:r>
              <a:rPr lang="pl-PL" sz="1200" i="1" dirty="0" smtClean="0">
                <a:solidFill>
                  <a:schemeClr val="tx1"/>
                </a:solidFill>
              </a:rPr>
              <a:t>8. </a:t>
            </a:r>
            <a:r>
              <a:rPr lang="pl-PL" sz="1200" i="1" dirty="0" err="1" smtClean="0">
                <a:solidFill>
                  <a:schemeClr val="tx1"/>
                </a:solidFill>
              </a:rPr>
              <a:t>Window</a:t>
            </a:r>
            <a:r>
              <a:rPr lang="pl-PL" sz="1200" i="1" dirty="0" smtClean="0">
                <a:solidFill>
                  <a:schemeClr val="tx1"/>
                </a:solidFill>
              </a:rPr>
              <a:t> </a:t>
            </a:r>
            <a:r>
              <a:rPr lang="pl-PL" sz="1200" i="1" dirty="0" err="1" smtClean="0">
                <a:solidFill>
                  <a:schemeClr val="tx1"/>
                </a:solidFill>
              </a:rPr>
              <a:t>opening</a:t>
            </a:r>
            <a:r>
              <a:rPr lang="pl-PL" sz="1200" i="1" dirty="0" smtClean="0">
                <a:solidFill>
                  <a:schemeClr val="tx1"/>
                </a:solidFill>
              </a:rPr>
              <a:t> post, </a:t>
            </a:r>
          </a:p>
          <a:p>
            <a:r>
              <a:rPr lang="pl-PL" sz="1200" i="1" dirty="0" smtClean="0">
                <a:solidFill>
                  <a:schemeClr val="tx1"/>
                </a:solidFill>
              </a:rPr>
              <a:t>9. </a:t>
            </a:r>
            <a:r>
              <a:rPr lang="pl-PL" sz="1200" i="1" dirty="0" err="1" smtClean="0">
                <a:solidFill>
                  <a:schemeClr val="tx1"/>
                </a:solidFill>
              </a:rPr>
              <a:t>Tongue</a:t>
            </a:r>
            <a:r>
              <a:rPr lang="pl-PL" sz="1200" i="1" dirty="0" smtClean="0">
                <a:solidFill>
                  <a:schemeClr val="tx1"/>
                </a:solidFill>
              </a:rPr>
              <a:t>,  </a:t>
            </a:r>
          </a:p>
          <a:p>
            <a:r>
              <a:rPr lang="pl-PL" sz="1200" i="1" dirty="0" smtClean="0">
                <a:solidFill>
                  <a:schemeClr val="tx1"/>
                </a:solidFill>
              </a:rPr>
              <a:t>10 Groove, </a:t>
            </a:r>
          </a:p>
          <a:p>
            <a:r>
              <a:rPr lang="pl-PL" sz="1200" i="1" dirty="0" smtClean="0">
                <a:solidFill>
                  <a:schemeClr val="tx1"/>
                </a:solidFill>
              </a:rPr>
              <a:t>11.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12. </a:t>
            </a:r>
            <a:r>
              <a:rPr lang="pl-PL" sz="1200" i="1" dirty="0" err="1" smtClean="0">
                <a:solidFill>
                  <a:schemeClr val="tx1"/>
                </a:solidFill>
              </a:rPr>
              <a:t>Rafters</a:t>
            </a:r>
            <a:endParaRPr lang="pl-PL" sz="1200" i="1" dirty="0" smtClean="0">
              <a:solidFill>
                <a:schemeClr val="tx1"/>
              </a:solidFill>
            </a:endParaRPr>
          </a:p>
        </p:txBody>
      </p:sp>
      <p:sp>
        <p:nvSpPr>
          <p:cNvPr id="7" name="Prostokąt 6"/>
          <p:cNvSpPr/>
          <p:nvPr/>
        </p:nvSpPr>
        <p:spPr>
          <a:xfrm>
            <a:off x="0" y="6163361"/>
            <a:ext cx="12192000" cy="246221"/>
          </a:xfrm>
          <a:prstGeom prst="rect">
            <a:avLst/>
          </a:prstGeom>
        </p:spPr>
        <p:txBody>
          <a:bodyPr wrap="square">
            <a:spAutoFit/>
          </a:bodyPr>
          <a:lstStyle/>
          <a:p>
            <a:pPr algn="r"/>
            <a:r>
              <a:rPr lang="pl-PL" sz="1000" dirty="0" smtClean="0"/>
              <a:t>Author: Paweł Mika</a:t>
            </a:r>
            <a:endParaRPr lang="pl-PL" sz="1000" i="1" dirty="0"/>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1"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17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050" name="Picture 2" descr="C:\Users\OEM\Desktop\HIBI Wiedeń warsztaty\log\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5" y="476672"/>
            <a:ext cx="12210306" cy="6048672"/>
          </a:xfrm>
          <a:prstGeom prst="rect">
            <a:avLst/>
          </a:prstGeom>
          <a:noFill/>
          <a:extLst>
            <a:ext uri="{909E8E84-426E-40DD-AFC4-6F175D3DCCD1}">
              <a14:hiddenFill xmlns:a14="http://schemas.microsoft.com/office/drawing/2010/main">
                <a:solidFill>
                  <a:srgbClr val="FFFFFF"/>
                </a:solidFill>
              </a14:hiddenFill>
            </a:ext>
          </a:extLst>
        </p:spPr>
      </p:pic>
      <p:sp>
        <p:nvSpPr>
          <p:cNvPr id="12" name="Prostokąt 11"/>
          <p:cNvSpPr/>
          <p:nvPr/>
        </p:nvSpPr>
        <p:spPr>
          <a:xfrm>
            <a:off x="9518" y="6165304"/>
            <a:ext cx="12207161" cy="318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165304"/>
            <a:ext cx="12192000" cy="246221"/>
          </a:xfrm>
          <a:prstGeom prst="rect">
            <a:avLst/>
          </a:prstGeom>
        </p:spPr>
        <p:txBody>
          <a:bodyPr wrap="square">
            <a:spAutoFit/>
          </a:bodyPr>
          <a:lstStyle/>
          <a:p>
            <a:pPr algn="r"/>
            <a:r>
              <a:rPr lang="en-US" sz="1000" dirty="0"/>
              <a:t>https://www.visitnorway.com/listings/st%C3%A5lekleivloftet-one-of-the-oldest-wooden-buildings-in-the-world/207516/</a:t>
            </a:r>
            <a:endParaRPr lang="pl-PL" sz="1000" dirty="0"/>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9513" y="476672"/>
            <a:ext cx="4802632"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err="1"/>
              <a:t>Storehouse</a:t>
            </a:r>
            <a:r>
              <a:rPr lang="pl-PL" dirty="0"/>
              <a:t>,  </a:t>
            </a:r>
            <a:r>
              <a:rPr lang="pl-PL" dirty="0" err="1"/>
              <a:t>Vindlaus</a:t>
            </a:r>
            <a:r>
              <a:rPr lang="pl-PL" dirty="0"/>
              <a:t>, </a:t>
            </a:r>
            <a:r>
              <a:rPr lang="pl-PL" dirty="0" err="1"/>
              <a:t>Norway</a:t>
            </a:r>
            <a:endParaRPr lang="pl-PL" dirty="0"/>
          </a:p>
          <a:p>
            <a:r>
              <a:rPr lang="pl-PL" dirty="0" err="1"/>
              <a:t>Museum</a:t>
            </a:r>
            <a:r>
              <a:rPr lang="pl-PL" dirty="0"/>
              <a:t> of </a:t>
            </a:r>
            <a:r>
              <a:rPr lang="pl-PL" dirty="0" err="1"/>
              <a:t>Vest</a:t>
            </a:r>
            <a:r>
              <a:rPr lang="pl-PL" dirty="0"/>
              <a:t>-Telemark in </a:t>
            </a:r>
            <a:r>
              <a:rPr lang="pl-PL" dirty="0" err="1"/>
              <a:t>Eidsborg</a:t>
            </a:r>
            <a:endParaRPr lang="pl-PL"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9519" y="1109643"/>
            <a:ext cx="3998249" cy="1600438"/>
          </a:xfrm>
          <a:prstGeom prst="rect">
            <a:avLst/>
          </a:prstGeom>
          <a:noFill/>
        </p:spPr>
        <p:txBody>
          <a:bodyPr wrap="square">
            <a:spAutoFit/>
          </a:bodyPr>
          <a:lstStyle/>
          <a:p>
            <a:pPr algn="just"/>
            <a:r>
              <a:rPr lang="pl-PL" i="1" dirty="0" err="1" smtClean="0"/>
              <a:t>When</a:t>
            </a:r>
            <a:r>
              <a:rPr lang="pl-PL" i="1" dirty="0" smtClean="0"/>
              <a:t> t</a:t>
            </a:r>
            <a:r>
              <a:rPr lang="en-US" i="1" dirty="0" smtClean="0"/>
              <a:t>he </a:t>
            </a:r>
            <a:r>
              <a:rPr lang="en-US" i="1" dirty="0"/>
              <a:t>storehouse was dated by the Norwegian Center of Cultural Heritage Research (NIKU), it was revealed that the </a:t>
            </a:r>
            <a:r>
              <a:rPr lang="en-US" i="1" dirty="0" err="1"/>
              <a:t>thimber</a:t>
            </a:r>
            <a:r>
              <a:rPr lang="en-US" i="1" dirty="0"/>
              <a:t> had been cut just shortly after year </a:t>
            </a:r>
            <a:r>
              <a:rPr lang="en-US" i="1" dirty="0" smtClean="0"/>
              <a:t>1167</a:t>
            </a:r>
            <a:r>
              <a:rPr lang="pl-PL" i="1" dirty="0" smtClean="0"/>
              <a:t>. </a:t>
            </a:r>
            <a:r>
              <a:rPr lang="en-US" i="1" dirty="0"/>
              <a:t>This makes this storehouse the oldest profane wooden building in Norway </a:t>
            </a:r>
            <a:r>
              <a:rPr lang="pl-PL" i="1" dirty="0" smtClean="0"/>
              <a:t>and</a:t>
            </a:r>
            <a:r>
              <a:rPr lang="en-US" i="1" dirty="0" smtClean="0"/>
              <a:t> </a:t>
            </a:r>
            <a:r>
              <a:rPr lang="en-US" i="1" dirty="0"/>
              <a:t>maybe </a:t>
            </a:r>
            <a:r>
              <a:rPr lang="pl-PL" i="1" dirty="0" smtClean="0"/>
              <a:t>in </a:t>
            </a:r>
            <a:r>
              <a:rPr lang="en-US" i="1" dirty="0" smtClean="0"/>
              <a:t>the World</a:t>
            </a:r>
            <a:r>
              <a:rPr lang="pl-PL" i="1" dirty="0" smtClean="0"/>
              <a:t>.</a:t>
            </a:r>
            <a:endParaRPr lang="pl-PL" sz="14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4"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OEM\Desktop\HIBI Wiedeń warsztaty\log\osiek 2.jpg"/>
          <p:cNvPicPr>
            <a:picLocks noChangeAspect="1" noChangeArrowheads="1"/>
          </p:cNvPicPr>
          <p:nvPr/>
        </p:nvPicPr>
        <p:blipFill rotWithShape="1">
          <a:blip r:embed="rId2">
            <a:extLst>
              <a:ext uri="{28A0092B-C50C-407E-A947-70E740481C1C}">
                <a14:useLocalDpi xmlns:a14="http://schemas.microsoft.com/office/drawing/2010/main" val="0"/>
              </a:ext>
            </a:extLst>
          </a:blip>
          <a:srcRect r="5944"/>
          <a:stretch/>
        </p:blipFill>
        <p:spPr bwMode="auto">
          <a:xfrm>
            <a:off x="8375576" y="2324201"/>
            <a:ext cx="3816000" cy="405712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OEM\Desktop\HIBI Wiedeń warsztaty\log\osi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1" y="476673"/>
            <a:ext cx="8739816" cy="5820854"/>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165304"/>
            <a:ext cx="12192000" cy="246221"/>
          </a:xfrm>
          <a:prstGeom prst="rect">
            <a:avLst/>
          </a:prstGeom>
        </p:spPr>
        <p:txBody>
          <a:bodyPr wrap="square">
            <a:spAutoFit/>
          </a:bodyPr>
          <a:lstStyle/>
          <a:p>
            <a:pPr algn="r"/>
            <a:r>
              <a:rPr lang="en-US" sz="1000" dirty="0"/>
              <a:t>http://www.polskaniezwykla.pl/web/place/9183,osiek-drewniany-kosciol-sw--andrzeja-apostola-(1538-1549).html</a:t>
            </a:r>
            <a:endParaRPr lang="pl-PL" sz="1000" dirty="0"/>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8734461" y="476672"/>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Church in Osiek, Poland</a:t>
            </a:r>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8734467" y="908720"/>
            <a:ext cx="3457533" cy="738664"/>
          </a:xfrm>
          <a:prstGeom prst="rect">
            <a:avLst/>
          </a:prstGeom>
          <a:noFill/>
        </p:spPr>
        <p:txBody>
          <a:bodyPr wrap="square">
            <a:spAutoFit/>
          </a:bodyPr>
          <a:lstStyle/>
          <a:p>
            <a:pPr algn="just"/>
            <a:r>
              <a:rPr lang="pl-PL" i="1" dirty="0" err="1" smtClean="0"/>
              <a:t>Built</a:t>
            </a:r>
            <a:r>
              <a:rPr lang="pl-PL" i="1" dirty="0" smtClean="0"/>
              <a:t> in 1538–1549. </a:t>
            </a:r>
            <a:r>
              <a:rPr lang="en-US" i="1" dirty="0" smtClean="0"/>
              <a:t>It </a:t>
            </a:r>
            <a:r>
              <a:rPr lang="en-US" i="1" dirty="0"/>
              <a:t>was built in the late Gothic style, </a:t>
            </a:r>
            <a:r>
              <a:rPr lang="pl-PL" i="1" dirty="0" err="1" smtClean="0"/>
              <a:t>typical</a:t>
            </a:r>
            <a:r>
              <a:rPr lang="en-US" i="1" dirty="0" smtClean="0"/>
              <a:t> </a:t>
            </a:r>
            <a:r>
              <a:rPr lang="pl-PL" i="1" dirty="0" smtClean="0"/>
              <a:t>for the</a:t>
            </a:r>
            <a:r>
              <a:rPr lang="en-US" i="1" dirty="0" smtClean="0"/>
              <a:t> </a:t>
            </a:r>
            <a:r>
              <a:rPr lang="en-US" i="1" dirty="0"/>
              <a:t>wooden buildings of the </a:t>
            </a:r>
            <a:r>
              <a:rPr lang="en-US" i="1" dirty="0" smtClean="0"/>
              <a:t>Silesia</a:t>
            </a:r>
            <a:r>
              <a:rPr lang="pl-PL" i="1" dirty="0" smtClean="0"/>
              <a:t>.. </a:t>
            </a:r>
            <a:endParaRPr lang="pl-PL" sz="1400" i="1" dirty="0"/>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3"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441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8195" name="Picture 3" descr="C:\Users\OEM\Desktop\HIBI Wiedeń warsztaty\log\meiringen log ha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3419229"/>
            <a:ext cx="3863752" cy="27460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OEM\Desktop\HIBI Wiedeń warsztaty\log\1011.Adelboden_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141" y="385300"/>
            <a:ext cx="8059539" cy="6050411"/>
          </a:xfrm>
          <a:prstGeom prst="rect">
            <a:avLst/>
          </a:prstGeom>
          <a:noFill/>
          <a:extLst>
            <a:ext uri="{909E8E84-426E-40DD-AFC4-6F175D3DCCD1}">
              <a14:hiddenFill xmlns:a14="http://schemas.microsoft.com/office/drawing/2010/main">
                <a:solidFill>
                  <a:srgbClr val="FFFFFF"/>
                </a:solidFill>
              </a14:hiddenFill>
            </a:ext>
          </a:extLst>
        </p:spPr>
      </p:pic>
      <p:sp>
        <p:nvSpPr>
          <p:cNvPr id="12" name="Prostokąt 11"/>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165304"/>
            <a:ext cx="12192000" cy="246221"/>
          </a:xfrm>
          <a:prstGeom prst="rect">
            <a:avLst/>
          </a:prstGeom>
        </p:spPr>
        <p:txBody>
          <a:bodyPr wrap="square">
            <a:spAutoFit/>
          </a:bodyPr>
          <a:lstStyle/>
          <a:p>
            <a:pPr algn="r"/>
            <a:r>
              <a:rPr lang="en-US" sz="1000" dirty="0"/>
              <a:t>https://www.ballenberg.ch/en/themes/house-styles/10-bernese-oberland/1011</a:t>
            </a:r>
            <a:r>
              <a:rPr lang="en-US" sz="1000" dirty="0" smtClean="0"/>
              <a:t>:</a:t>
            </a:r>
            <a:endParaRPr lang="pl-PL" sz="1000" dirty="0"/>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24680" y="1251917"/>
            <a:ext cx="3816425" cy="1384995"/>
          </a:xfrm>
          <a:prstGeom prst="rect">
            <a:avLst/>
          </a:prstGeom>
          <a:noFill/>
        </p:spPr>
        <p:txBody>
          <a:bodyPr wrap="square">
            <a:spAutoFit/>
          </a:bodyPr>
          <a:lstStyle/>
          <a:p>
            <a:pPr algn="just"/>
            <a:r>
              <a:rPr lang="en-US" i="1" dirty="0"/>
              <a:t>In the </a:t>
            </a:r>
            <a:r>
              <a:rPr lang="en-US" i="1" dirty="0" err="1"/>
              <a:t>Kander</a:t>
            </a:r>
            <a:r>
              <a:rPr lang="en-US" i="1" dirty="0"/>
              <a:t> valley in the 15th century, people decided to build this type of multipurpose house instead of having to build and maintain a number of separate buildings. Stall, barn and dwelling are all under one roof and their functions are visible on the facade.</a:t>
            </a:r>
            <a:endParaRPr lang="pl-PL" sz="1400" i="1"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24680" y="476672"/>
            <a:ext cx="3744417"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err="1"/>
              <a:t>Farmhouse</a:t>
            </a:r>
            <a:r>
              <a:rPr lang="pl-PL" dirty="0"/>
              <a:t> from </a:t>
            </a:r>
            <a:r>
              <a:rPr lang="pl-PL" dirty="0" err="1"/>
              <a:t>Bonderlen</a:t>
            </a:r>
            <a:r>
              <a:rPr lang="pl-PL" dirty="0"/>
              <a:t>/</a:t>
            </a:r>
            <a:r>
              <a:rPr lang="pl-PL" dirty="0" err="1"/>
              <a:t>Adelboden</a:t>
            </a:r>
            <a:r>
              <a:rPr lang="pl-PL" dirty="0"/>
              <a:t>, </a:t>
            </a:r>
            <a:r>
              <a:rPr lang="pl-PL" dirty="0" err="1" smtClean="0"/>
              <a:t>Switzerland</a:t>
            </a:r>
            <a:r>
              <a:rPr lang="pl-PL" dirty="0" smtClean="0"/>
              <a:t>, </a:t>
            </a:r>
            <a:r>
              <a:rPr lang="pl-PL" dirty="0"/>
              <a:t>1698</a:t>
            </a:r>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4"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542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OEM\Desktop\HIBI Wiedeń warsztaty\log\Spichlerz_z_Roznowic_Szymbark_7699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1" y="447712"/>
            <a:ext cx="9526967" cy="6410288"/>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8" name="Prostokąt 7"/>
          <p:cNvSpPr/>
          <p:nvPr/>
        </p:nvSpPr>
        <p:spPr>
          <a:xfrm>
            <a:off x="0" y="6165304"/>
            <a:ext cx="12192000" cy="246221"/>
          </a:xfrm>
          <a:prstGeom prst="rect">
            <a:avLst/>
          </a:prstGeom>
        </p:spPr>
        <p:txBody>
          <a:bodyPr wrap="square">
            <a:spAutoFit/>
          </a:bodyPr>
          <a:lstStyle/>
          <a:p>
            <a:pPr algn="r"/>
            <a:r>
              <a:rPr lang="en-US" sz="1000" dirty="0"/>
              <a:t>https://polska-org.pl/7699498,foto.html</a:t>
            </a:r>
            <a:endParaRPr lang="pl-PL" sz="1000" dirty="0"/>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02280" y="458088"/>
            <a:ext cx="2689720" cy="738664"/>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err="1"/>
              <a:t>Granary</a:t>
            </a:r>
            <a:r>
              <a:rPr lang="pl-PL" dirty="0"/>
              <a:t> from Rożnowice, </a:t>
            </a:r>
          </a:p>
          <a:p>
            <a:r>
              <a:rPr lang="pl-PL" dirty="0"/>
              <a:t>Open </a:t>
            </a:r>
            <a:r>
              <a:rPr lang="pl-PL" dirty="0" err="1"/>
              <a:t>air</a:t>
            </a:r>
            <a:r>
              <a:rPr lang="pl-PL" dirty="0"/>
              <a:t> </a:t>
            </a:r>
            <a:r>
              <a:rPr lang="pl-PL" dirty="0" err="1"/>
              <a:t>museum</a:t>
            </a:r>
            <a:r>
              <a:rPr lang="pl-PL" dirty="0"/>
              <a:t> in Szymbark, Poland</a:t>
            </a:r>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9502287" y="1537047"/>
            <a:ext cx="2239224" cy="307777"/>
          </a:xfrm>
          <a:prstGeom prst="rect">
            <a:avLst/>
          </a:prstGeom>
          <a:noFill/>
        </p:spPr>
        <p:txBody>
          <a:bodyPr wrap="square">
            <a:spAutoFit/>
          </a:bodyPr>
          <a:lstStyle/>
          <a:p>
            <a:pPr algn="just"/>
            <a:r>
              <a:rPr lang="pl-PL" i="1" dirty="0" smtClean="0"/>
              <a:t>End of XVIII-th </a:t>
            </a:r>
            <a:r>
              <a:rPr lang="pl-PL" i="1" dirty="0" err="1" smtClean="0"/>
              <a:t>century</a:t>
            </a:r>
            <a:r>
              <a:rPr lang="pl-PL" i="1" dirty="0" smtClean="0"/>
              <a:t>.</a:t>
            </a:r>
            <a:endParaRPr lang="pl-PL" sz="1400" i="1" dirty="0"/>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3"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06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1027" name="Picture 3" descr="C:\Users\OEM\Desktop\HIBI Wiedeń warsztaty\log\800px-Wolf_TH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2936"/>
            <a:ext cx="3935760"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EM\Desktop\HIBI Wiedeń warsztaty\log\resized_99265-the-wolfe-house_16-18677_t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83" y="476671"/>
            <a:ext cx="8064897" cy="6048673"/>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5" name="Prostokąt 4"/>
          <p:cNvSpPr/>
          <p:nvPr/>
        </p:nvSpPr>
        <p:spPr>
          <a:xfrm>
            <a:off x="0" y="6165304"/>
            <a:ext cx="12192000" cy="246221"/>
          </a:xfrm>
          <a:prstGeom prst="rect">
            <a:avLst/>
          </a:prstGeom>
        </p:spPr>
        <p:txBody>
          <a:bodyPr wrap="square">
            <a:spAutoFit/>
          </a:bodyPr>
          <a:lstStyle/>
          <a:p>
            <a:pPr algn="r"/>
            <a:r>
              <a:rPr lang="en-US" sz="1000" dirty="0"/>
              <a:t>https://</a:t>
            </a:r>
            <a:r>
              <a:rPr lang="en-US" sz="1000" dirty="0" smtClean="0"/>
              <a:t>en.wikipedia.org/wiki/Jacob_Wolf_House</a:t>
            </a:r>
            <a:r>
              <a:rPr lang="pl-PL" sz="1000" dirty="0" smtClean="0"/>
              <a:t>                                                                                                                       </a:t>
            </a:r>
            <a:r>
              <a:rPr lang="en-US" sz="1000" dirty="0" smtClean="0"/>
              <a:t>https</a:t>
            </a:r>
            <a:r>
              <a:rPr lang="en-US" sz="1000" dirty="0"/>
              <a:t>://www.arkansasonline.com/news/2014/aug/21/norfork-house-stands-as-state-s-oldest-/</a:t>
            </a:r>
            <a:endParaRPr lang="pl-PL" sz="1000" dirty="0"/>
          </a:p>
        </p:txBody>
      </p:sp>
      <p:sp>
        <p:nvSpPr>
          <p:cNvPr id="7" name="pole tekstowe 6">
            <a:extLst>
              <a:ext uri="{FF2B5EF4-FFF2-40B4-BE49-F238E27FC236}">
                <a16:creationId xmlns="" xmlns:a16="http://schemas.microsoft.com/office/drawing/2014/main" id="{1F009DDD-96F6-48A9-9C2C-87A1D06249F5}"/>
              </a:ext>
            </a:extLst>
          </p:cNvPr>
          <p:cNvSpPr txBox="1"/>
          <p:nvPr/>
        </p:nvSpPr>
        <p:spPr>
          <a:xfrm>
            <a:off x="9513" y="476672"/>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The Jacob Wolf House,</a:t>
            </a:r>
            <a:r>
              <a:rPr lang="en-US" dirty="0"/>
              <a:t> </a:t>
            </a:r>
            <a:r>
              <a:rPr lang="en-US" dirty="0" err="1"/>
              <a:t>Norfork</a:t>
            </a:r>
            <a:r>
              <a:rPr lang="pl-PL" dirty="0"/>
              <a:t>, </a:t>
            </a:r>
            <a:r>
              <a:rPr lang="en-US" dirty="0"/>
              <a:t>Arkansas</a:t>
            </a:r>
            <a:r>
              <a:rPr lang="pl-PL" dirty="0"/>
              <a:t>, USA  </a:t>
            </a:r>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9" y="764704"/>
            <a:ext cx="3998249" cy="2031325"/>
          </a:xfrm>
          <a:prstGeom prst="rect">
            <a:avLst/>
          </a:prstGeom>
          <a:noFill/>
        </p:spPr>
        <p:txBody>
          <a:bodyPr wrap="square">
            <a:spAutoFit/>
          </a:bodyPr>
          <a:lstStyle/>
          <a:p>
            <a:pPr algn="just"/>
            <a:r>
              <a:rPr lang="en-US" i="1" dirty="0"/>
              <a:t> It is a log structure, built in 1825 by Jacob Wolf, the first documented white settler of the area. Architecturally it's a "saddle bag", which is a two-story dog trot with the second floor built over the open breezeway. A two-story porch extends on one facade, with an outside stair giving access to the upper floor rooms. The building's original chinking has been replaced by modern </a:t>
            </a:r>
            <a:r>
              <a:rPr lang="en-US" i="1" dirty="0" smtClean="0"/>
              <a:t>mortaring</a:t>
            </a:r>
            <a:r>
              <a:rPr lang="pl-PL" i="1" dirty="0" smtClean="0"/>
              <a:t>.</a:t>
            </a:r>
            <a:endParaRPr lang="pl-PL" sz="1400" i="1"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2" name="Picture 2" descr="C:\Users\OEM\Desktop\HIBI Wiedeń warsztaty\MasterLayout_HiBiWood2 stop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OEM\Desktop\HIBI Wiedeń warsztaty\log\9688_Kostroma_Sloboda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0360"/>
            <a:ext cx="8112224" cy="5886116"/>
          </a:xfrm>
          <a:prstGeom prst="rect">
            <a:avLst/>
          </a:prstGeom>
          <a:noFill/>
          <a:extLst>
            <a:ext uri="{909E8E84-426E-40DD-AFC4-6F175D3DCCD1}">
              <a14:hiddenFill xmlns:a14="http://schemas.microsoft.com/office/drawing/2010/main">
                <a:solidFill>
                  <a:srgbClr val="FFFFFF"/>
                </a:solidFill>
              </a14:hiddenFill>
            </a:ext>
          </a:extLst>
        </p:spPr>
      </p:pic>
      <p:sp>
        <p:nvSpPr>
          <p:cNvPr id="12" name="Prostokąt 11"/>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18" name="Picture 2" descr="C:\Users\OEM\Desktop\HIBI Wiedeń warsztaty\log\kostroma.jpg"/>
          <p:cNvPicPr>
            <a:picLocks noChangeAspect="1" noChangeArrowheads="1"/>
          </p:cNvPicPr>
          <p:nvPr/>
        </p:nvPicPr>
        <p:blipFill rotWithShape="1">
          <a:blip r:embed="rId3">
            <a:extLst>
              <a:ext uri="{28A0092B-C50C-407E-A947-70E740481C1C}">
                <a14:useLocalDpi xmlns:a14="http://schemas.microsoft.com/office/drawing/2010/main" val="0"/>
              </a:ext>
            </a:extLst>
          </a:blip>
          <a:srcRect l="5900" r="7915"/>
          <a:stretch/>
        </p:blipFill>
        <p:spPr bwMode="auto">
          <a:xfrm>
            <a:off x="8256240" y="3717032"/>
            <a:ext cx="3960440" cy="2451349"/>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9" name="Prostokąt 8"/>
          <p:cNvSpPr/>
          <p:nvPr/>
        </p:nvSpPr>
        <p:spPr>
          <a:xfrm>
            <a:off x="0" y="6165304"/>
            <a:ext cx="12192000" cy="246221"/>
          </a:xfrm>
          <a:prstGeom prst="rect">
            <a:avLst/>
          </a:prstGeom>
        </p:spPr>
        <p:txBody>
          <a:bodyPr wrap="square">
            <a:spAutoFit/>
          </a:bodyPr>
          <a:lstStyle/>
          <a:p>
            <a:pPr algn="r"/>
            <a:r>
              <a:rPr lang="en-US" sz="1000" dirty="0"/>
              <a:t>https://www.nationalrussianshow.ru/en/dacha/excursion_program/museum_kostroma_sloboda/</a:t>
            </a:r>
            <a:endParaRPr lang="pl-PL" sz="1000" dirty="0"/>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8256241" y="476672"/>
            <a:ext cx="3960440"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Home of </a:t>
            </a:r>
            <a:r>
              <a:rPr lang="pl-PL" dirty="0" err="1"/>
              <a:t>Lipatov</a:t>
            </a:r>
            <a:r>
              <a:rPr lang="pl-PL" dirty="0"/>
              <a:t> from </a:t>
            </a:r>
            <a:r>
              <a:rPr lang="pl-PL" dirty="0" err="1"/>
              <a:t>village</a:t>
            </a:r>
            <a:r>
              <a:rPr lang="pl-PL" dirty="0"/>
              <a:t> </a:t>
            </a:r>
            <a:r>
              <a:rPr lang="pl-PL" dirty="0" err="1"/>
              <a:t>Zhuravlevo</a:t>
            </a:r>
            <a:r>
              <a:rPr lang="pl-PL" dirty="0"/>
              <a:t> (</a:t>
            </a:r>
            <a:r>
              <a:rPr lang="pl-PL" dirty="0" err="1"/>
              <a:t>formerly</a:t>
            </a:r>
            <a:r>
              <a:rPr lang="pl-PL" dirty="0"/>
              <a:t> Kobylino) Russia</a:t>
            </a:r>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8256247" y="1040191"/>
            <a:ext cx="3744410" cy="738664"/>
          </a:xfrm>
          <a:prstGeom prst="rect">
            <a:avLst/>
          </a:prstGeom>
          <a:noFill/>
        </p:spPr>
        <p:txBody>
          <a:bodyPr wrap="square">
            <a:spAutoFit/>
          </a:bodyPr>
          <a:lstStyle/>
          <a:p>
            <a:pPr algn="just"/>
            <a:r>
              <a:rPr lang="en-US" i="1" dirty="0"/>
              <a:t> It is a log structure, built in </a:t>
            </a:r>
            <a:r>
              <a:rPr lang="en-US" i="1" dirty="0" smtClean="0"/>
              <a:t>18</a:t>
            </a:r>
            <a:r>
              <a:rPr lang="pl-PL" i="1" dirty="0" smtClean="0"/>
              <a:t>54 in </a:t>
            </a:r>
            <a:r>
              <a:rPr lang="pl-PL" i="1" dirty="0" err="1" smtClean="0"/>
              <a:t>Zhuravlevo</a:t>
            </a:r>
            <a:r>
              <a:rPr lang="pl-PL" i="1" dirty="0" smtClean="0"/>
              <a:t>. </a:t>
            </a:r>
            <a:r>
              <a:rPr lang="pl-PL" i="1" dirty="0" err="1" smtClean="0"/>
              <a:t>Now</a:t>
            </a:r>
            <a:r>
              <a:rPr lang="pl-PL" i="1" dirty="0" smtClean="0"/>
              <a:t> in </a:t>
            </a:r>
            <a:r>
              <a:rPr lang="en-US" i="1" dirty="0"/>
              <a:t>Kostroma Architectural-Ethnographic and Landscape Museum</a:t>
            </a:r>
            <a:r>
              <a:rPr lang="pl-PL" i="1" dirty="0" smtClean="0"/>
              <a:t>.</a:t>
            </a:r>
            <a:endParaRPr lang="pl-PL" sz="14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4"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485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EM\Desktop\HIBI Wiedeń warsztaty\log\logskyscrap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213" y="389635"/>
            <a:ext cx="4655788" cy="620771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EM\Desktop\HIBI Wiedeń warsztaty\log\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3310"/>
            <a:ext cx="7320136" cy="3946010"/>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0" name="Prostokąt 9"/>
          <p:cNvSpPr/>
          <p:nvPr/>
        </p:nvSpPr>
        <p:spPr>
          <a:xfrm>
            <a:off x="0" y="6165304"/>
            <a:ext cx="12192000" cy="246221"/>
          </a:xfrm>
          <a:prstGeom prst="rect">
            <a:avLst/>
          </a:prstGeom>
        </p:spPr>
        <p:txBody>
          <a:bodyPr wrap="square">
            <a:spAutoFit/>
          </a:bodyPr>
          <a:lstStyle/>
          <a:p>
            <a:pPr algn="r"/>
            <a:r>
              <a:rPr lang="en-US" sz="1000" dirty="0"/>
              <a:t>http://</a:t>
            </a:r>
            <a:r>
              <a:rPr lang="en-US" sz="1000" dirty="0" smtClean="0"/>
              <a:t>register.yukonhistoricplaces.ca/Place/3239</a:t>
            </a:r>
            <a:r>
              <a:rPr lang="pl-PL" sz="1000" dirty="0" smtClean="0"/>
              <a:t>                                                                                                                                                        </a:t>
            </a:r>
            <a:r>
              <a:rPr lang="en-US" sz="1000" dirty="0" smtClean="0"/>
              <a:t>https</a:t>
            </a:r>
            <a:r>
              <a:rPr lang="en-US" sz="1000" dirty="0"/>
              <a:t>://yukonanimator.files.wordpress.com/2012/03/logskyscraper1.jpg</a:t>
            </a:r>
            <a:endParaRPr lang="pl-PL" sz="1000"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9513" y="476672"/>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Whitehorse Log </a:t>
            </a:r>
            <a:r>
              <a:rPr lang="pl-PL" dirty="0" err="1"/>
              <a:t>Skyscraper</a:t>
            </a:r>
            <a:r>
              <a:rPr lang="pl-PL" dirty="0"/>
              <a:t>, Canada</a:t>
            </a:r>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9" y="764704"/>
            <a:ext cx="7310617" cy="1600438"/>
          </a:xfrm>
          <a:prstGeom prst="rect">
            <a:avLst/>
          </a:prstGeom>
          <a:noFill/>
        </p:spPr>
        <p:txBody>
          <a:bodyPr wrap="square">
            <a:spAutoFit/>
          </a:bodyPr>
          <a:lstStyle/>
          <a:p>
            <a:pPr algn="just"/>
            <a:r>
              <a:rPr lang="en-US" i="1" dirty="0"/>
              <a:t>Builder Martin </a:t>
            </a:r>
            <a:r>
              <a:rPr lang="en-US" i="1" dirty="0" err="1"/>
              <a:t>Berrigan</a:t>
            </a:r>
            <a:r>
              <a:rPr lang="en-US" i="1" dirty="0"/>
              <a:t> </a:t>
            </a:r>
            <a:r>
              <a:rPr lang="en-US" i="1" dirty="0" err="1" smtClean="0"/>
              <a:t>construc</a:t>
            </a:r>
            <a:r>
              <a:rPr lang="pl-PL" i="1" dirty="0" err="1" smtClean="0"/>
              <a:t>ted</a:t>
            </a:r>
            <a:r>
              <a:rPr lang="pl-PL" i="1" dirty="0" smtClean="0"/>
              <a:t> </a:t>
            </a:r>
            <a:r>
              <a:rPr lang="en-US" i="1" dirty="0"/>
              <a:t>in 1947</a:t>
            </a:r>
            <a:r>
              <a:rPr lang="en-US" i="1" dirty="0" smtClean="0"/>
              <a:t> </a:t>
            </a:r>
            <a:r>
              <a:rPr lang="en-US" i="1" dirty="0"/>
              <a:t>the Log Skyscrapers, the first privately built multiple-dwelling rental accommodation in </a:t>
            </a:r>
            <a:r>
              <a:rPr lang="en-US" i="1" dirty="0" smtClean="0"/>
              <a:t>Whitehorse</a:t>
            </a:r>
            <a:r>
              <a:rPr lang="pl-PL" i="1" dirty="0" smtClean="0"/>
              <a:t>.</a:t>
            </a:r>
            <a:r>
              <a:rPr lang="en-US" i="1" dirty="0"/>
              <a:t> These two buildings are the only buildings of this type in Canada and their architectural significance lies in their unusual appearance. The multi-storied log construction has given them landmark status within the Yukon Territory. The cantilevered balconies with their pole railings combined with the extended eaves of the low pitched roofs create a wrap-around, hanging, open lattice </a:t>
            </a:r>
            <a:r>
              <a:rPr lang="pl-PL" i="1" dirty="0" smtClean="0"/>
              <a:t>              </a:t>
            </a:r>
            <a:r>
              <a:rPr lang="en-US" i="1" dirty="0" smtClean="0"/>
              <a:t>enveloping </a:t>
            </a:r>
            <a:r>
              <a:rPr lang="en-US" i="1" dirty="0"/>
              <a:t>the upper floors.</a:t>
            </a:r>
            <a:endParaRPr lang="pl-PL" sz="1400" i="1" dirty="0"/>
          </a:p>
        </p:txBody>
      </p:sp>
      <p:sp>
        <p:nvSpPr>
          <p:cNvPr id="14" name="pole tekstowe 13">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57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 xmlns:a16="http://schemas.microsoft.com/office/drawing/2014/main" id="{1F009DDD-96F6-48A9-9C2C-87A1D06249F5}"/>
              </a:ext>
            </a:extLst>
          </p:cNvPr>
          <p:cNvSpPr txBox="1"/>
          <p:nvPr/>
        </p:nvSpPr>
        <p:spPr>
          <a:xfrm>
            <a:off x="9513" y="96887"/>
            <a:ext cx="4802632" cy="307777"/>
          </a:xfrm>
          <a:prstGeom prst="rect">
            <a:avLst/>
          </a:prstGeom>
          <a:noFill/>
        </p:spPr>
        <p:txBody>
          <a:bodyPr wrap="square">
            <a:spAutoFit/>
          </a:bodyPr>
          <a:lstStyle/>
          <a:p>
            <a:r>
              <a:rPr lang="pl-PL" b="1" i="1" dirty="0" smtClean="0">
                <a:solidFill>
                  <a:srgbClr val="507672"/>
                </a:solidFill>
              </a:rPr>
              <a:t>LECTURE AGENDA</a:t>
            </a:r>
            <a:r>
              <a:rPr lang="pl-PL" i="1" dirty="0" smtClean="0">
                <a:solidFill>
                  <a:srgbClr val="FF0000"/>
                </a:solidFill>
              </a:rPr>
              <a:t>:</a:t>
            </a:r>
            <a:endParaRPr lang="pl-PL" i="1" dirty="0">
              <a:solidFill>
                <a:srgbClr val="FF0000"/>
              </a:solidFill>
            </a:endParaRPr>
          </a:p>
        </p:txBody>
      </p:sp>
      <p:sp>
        <p:nvSpPr>
          <p:cNvPr id="6" name="pole tekstowe 5">
            <a:extLst>
              <a:ext uri="{FF2B5EF4-FFF2-40B4-BE49-F238E27FC236}">
                <a16:creationId xmlns="" xmlns:a16="http://schemas.microsoft.com/office/drawing/2014/main" id="{1F009DDD-96F6-48A9-9C2C-87A1D06249F5}"/>
              </a:ext>
            </a:extLst>
          </p:cNvPr>
          <p:cNvSpPr txBox="1"/>
          <p:nvPr/>
        </p:nvSpPr>
        <p:spPr>
          <a:xfrm>
            <a:off x="9519" y="1109643"/>
            <a:ext cx="3998249" cy="5478423"/>
          </a:xfrm>
          <a:prstGeom prst="rect">
            <a:avLst/>
          </a:prstGeom>
          <a:noFill/>
        </p:spPr>
        <p:txBody>
          <a:bodyPr wrap="square">
            <a:spAutoFit/>
          </a:bodyPr>
          <a:lstStyle/>
          <a:p>
            <a:pPr marL="342900" indent="-342900" algn="just">
              <a:buAutoNum type="arabicPeriod"/>
            </a:pPr>
            <a:r>
              <a:rPr lang="pl-PL" dirty="0" err="1" smtClean="0"/>
              <a:t>Introduction</a:t>
            </a:r>
            <a:endParaRPr lang="pl-PL" dirty="0" smtClean="0"/>
          </a:p>
          <a:p>
            <a:pPr marL="342900" indent="-342900" algn="just">
              <a:buAutoNum type="arabicPeriod"/>
            </a:pPr>
            <a:endParaRPr lang="pl-PL" dirty="0" smtClean="0"/>
          </a:p>
          <a:p>
            <a:pPr marL="285750" indent="-285750" algn="just">
              <a:buFontTx/>
              <a:buChar char="-"/>
            </a:pPr>
            <a:r>
              <a:rPr lang="pl-PL" dirty="0" err="1" smtClean="0"/>
              <a:t>Reasons</a:t>
            </a:r>
            <a:r>
              <a:rPr lang="pl-PL" dirty="0" smtClean="0"/>
              <a:t> </a:t>
            </a:r>
            <a:r>
              <a:rPr lang="pl-PL" dirty="0"/>
              <a:t>for </a:t>
            </a:r>
            <a:r>
              <a:rPr lang="pl-PL" dirty="0" err="1" smtClean="0"/>
              <a:t>multi-storey</a:t>
            </a:r>
            <a:r>
              <a:rPr lang="pl-PL" dirty="0" smtClean="0"/>
              <a:t> </a:t>
            </a:r>
            <a:r>
              <a:rPr lang="pl-PL" dirty="0" err="1" smtClean="0"/>
              <a:t>construction</a:t>
            </a:r>
            <a:endParaRPr lang="pl-PL" dirty="0" smtClean="0"/>
          </a:p>
          <a:p>
            <a:pPr algn="just"/>
            <a:r>
              <a:rPr lang="pl-PL" dirty="0" smtClean="0"/>
              <a:t> </a:t>
            </a:r>
          </a:p>
          <a:p>
            <a:pPr marL="342900" indent="-342900" algn="just">
              <a:buAutoNum type="arabicPeriod" startAt="2"/>
            </a:pPr>
            <a:r>
              <a:rPr lang="pl-PL" dirty="0" err="1"/>
              <a:t>History</a:t>
            </a:r>
            <a:r>
              <a:rPr lang="pl-PL" dirty="0"/>
              <a:t> of </a:t>
            </a:r>
            <a:r>
              <a:rPr lang="pl-PL" dirty="0" err="1"/>
              <a:t>wooden</a:t>
            </a:r>
            <a:r>
              <a:rPr lang="pl-PL" dirty="0"/>
              <a:t> </a:t>
            </a:r>
            <a:r>
              <a:rPr lang="pl-PL" dirty="0" err="1" smtClean="0"/>
              <a:t>construction</a:t>
            </a:r>
            <a:endParaRPr lang="pl-PL" dirty="0" smtClean="0"/>
          </a:p>
          <a:p>
            <a:pPr marL="342900" indent="-342900" algn="just">
              <a:buAutoNum type="arabicPeriod" startAt="2"/>
            </a:pPr>
            <a:endParaRPr lang="pl-PL" dirty="0" smtClean="0"/>
          </a:p>
          <a:p>
            <a:pPr marL="285750" indent="-285750" algn="just">
              <a:buFontTx/>
              <a:buChar char="-"/>
            </a:pPr>
            <a:r>
              <a:rPr lang="en-US" dirty="0"/>
              <a:t>Examples of the oldest buildings</a:t>
            </a:r>
          </a:p>
          <a:p>
            <a:pPr marL="285750" indent="-285750" algn="just">
              <a:buFontTx/>
              <a:buChar char="-"/>
            </a:pPr>
            <a:r>
              <a:rPr lang="en-US" dirty="0"/>
              <a:t>Development of wooden construction</a:t>
            </a:r>
          </a:p>
          <a:p>
            <a:pPr marL="285750" indent="-285750" algn="just">
              <a:buFontTx/>
              <a:buChar char="-"/>
            </a:pPr>
            <a:r>
              <a:rPr lang="en-US" dirty="0"/>
              <a:t>Industrial Revolution</a:t>
            </a:r>
          </a:p>
          <a:p>
            <a:pPr marL="285750" indent="-285750" algn="just">
              <a:buFontTx/>
              <a:buChar char="-"/>
            </a:pPr>
            <a:r>
              <a:rPr lang="en-US" dirty="0"/>
              <a:t>Mass construction</a:t>
            </a:r>
          </a:p>
          <a:p>
            <a:pPr marL="285750" indent="-285750" algn="just">
              <a:buFontTx/>
              <a:buChar char="-"/>
            </a:pPr>
            <a:r>
              <a:rPr lang="en-US" dirty="0"/>
              <a:t>Contemporary wooden </a:t>
            </a:r>
            <a:r>
              <a:rPr lang="en-US" dirty="0" smtClean="0"/>
              <a:t>buildings</a:t>
            </a:r>
            <a:endParaRPr lang="pl-PL" dirty="0" smtClean="0"/>
          </a:p>
          <a:p>
            <a:pPr marL="285750" indent="-285750" algn="just">
              <a:buFontTx/>
              <a:buChar char="-"/>
            </a:pPr>
            <a:endParaRPr lang="pl-PL" dirty="0" smtClean="0"/>
          </a:p>
          <a:p>
            <a:pPr algn="just"/>
            <a:r>
              <a:rPr lang="pl-PL" dirty="0" smtClean="0"/>
              <a:t>3. </a:t>
            </a:r>
            <a:r>
              <a:rPr lang="en-US" dirty="0"/>
              <a:t>Historical types of wooden </a:t>
            </a:r>
            <a:r>
              <a:rPr lang="en-US" dirty="0" smtClean="0"/>
              <a:t>structures</a:t>
            </a:r>
            <a:endParaRPr lang="pl-PL" dirty="0" smtClean="0"/>
          </a:p>
          <a:p>
            <a:pPr algn="just"/>
            <a:endParaRPr lang="pl-PL" dirty="0" smtClean="0"/>
          </a:p>
          <a:p>
            <a:pPr marL="285750" indent="-285750" algn="just">
              <a:buFontTx/>
              <a:buChar char="-"/>
            </a:pPr>
            <a:r>
              <a:rPr lang="pl-PL" dirty="0" smtClean="0"/>
              <a:t>Log </a:t>
            </a:r>
            <a:r>
              <a:rPr lang="pl-PL" dirty="0" err="1" smtClean="0"/>
              <a:t>construction</a:t>
            </a:r>
            <a:endParaRPr lang="pl-PL" dirty="0" smtClean="0"/>
          </a:p>
          <a:p>
            <a:pPr marL="285750" indent="-285750" algn="just">
              <a:buFontTx/>
              <a:buChar char="-"/>
            </a:pPr>
            <a:r>
              <a:rPr lang="pl-PL" dirty="0" smtClean="0"/>
              <a:t>Post and </a:t>
            </a:r>
            <a:r>
              <a:rPr lang="pl-PL" dirty="0" err="1" smtClean="0"/>
              <a:t>plank</a:t>
            </a:r>
            <a:endParaRPr lang="pl-PL" dirty="0" smtClean="0"/>
          </a:p>
          <a:p>
            <a:pPr marL="285750" indent="-285750" algn="just">
              <a:buFontTx/>
              <a:buChar char="-"/>
            </a:pPr>
            <a:r>
              <a:rPr lang="pl-PL" dirty="0" smtClean="0"/>
              <a:t>Half-</a:t>
            </a:r>
            <a:r>
              <a:rPr lang="pl-PL" dirty="0" err="1" smtClean="0"/>
              <a:t>timbered</a:t>
            </a:r>
            <a:endParaRPr lang="pl-PL" dirty="0" smtClean="0"/>
          </a:p>
          <a:p>
            <a:pPr marL="285750" indent="-285750" algn="just">
              <a:buFontTx/>
              <a:buChar char="-"/>
            </a:pPr>
            <a:r>
              <a:rPr lang="pl-PL" dirty="0" err="1" smtClean="0"/>
              <a:t>Balloon</a:t>
            </a:r>
            <a:r>
              <a:rPr lang="pl-PL" dirty="0" smtClean="0"/>
              <a:t> </a:t>
            </a:r>
            <a:r>
              <a:rPr lang="pl-PL" dirty="0" err="1" smtClean="0"/>
              <a:t>Framing</a:t>
            </a:r>
            <a:endParaRPr lang="pl-PL" dirty="0" smtClean="0"/>
          </a:p>
          <a:p>
            <a:pPr marL="285750" indent="-285750" algn="just">
              <a:buFontTx/>
              <a:buChar char="-"/>
            </a:pPr>
            <a:r>
              <a:rPr lang="pl-PL" dirty="0" smtClean="0"/>
              <a:t>Platform </a:t>
            </a:r>
            <a:r>
              <a:rPr lang="pl-PL" dirty="0" err="1" smtClean="0"/>
              <a:t>Framing</a:t>
            </a:r>
            <a:endParaRPr lang="pl-PL" dirty="0" smtClean="0"/>
          </a:p>
          <a:p>
            <a:pPr marL="285750" indent="-285750" algn="just">
              <a:buFontTx/>
              <a:buChar char="-"/>
            </a:pPr>
            <a:r>
              <a:rPr lang="pl-PL" dirty="0" err="1" smtClean="0"/>
              <a:t>Other</a:t>
            </a:r>
            <a:r>
              <a:rPr lang="pl-PL" dirty="0" smtClean="0"/>
              <a:t> </a:t>
            </a:r>
            <a:r>
              <a:rPr lang="pl-PL" dirty="0" err="1" smtClean="0"/>
              <a:t>types</a:t>
            </a:r>
            <a:r>
              <a:rPr lang="pl-PL" dirty="0" smtClean="0"/>
              <a:t> of </a:t>
            </a:r>
            <a:r>
              <a:rPr lang="pl-PL" dirty="0" err="1" smtClean="0"/>
              <a:t>construction</a:t>
            </a:r>
            <a:endParaRPr lang="pl-PL" dirty="0" smtClean="0"/>
          </a:p>
          <a:p>
            <a:pPr marL="285750" indent="-285750" algn="just">
              <a:buFontTx/>
              <a:buChar char="-"/>
            </a:pPr>
            <a:r>
              <a:rPr lang="en-US" dirty="0"/>
              <a:t>Evolution of the wooden construction</a:t>
            </a:r>
          </a:p>
          <a:p>
            <a:pPr algn="just"/>
            <a:endParaRPr lang="pl-PL" dirty="0" smtClean="0"/>
          </a:p>
          <a:p>
            <a:pPr marL="285750" indent="-285750" algn="just">
              <a:buFontTx/>
              <a:buChar char="-"/>
            </a:pPr>
            <a:endParaRPr lang="pl-PL" dirty="0" smtClean="0"/>
          </a:p>
          <a:p>
            <a:pPr marL="342900" indent="-342900" algn="just">
              <a:buAutoNum type="arabicPeriod"/>
            </a:pPr>
            <a:endParaRPr lang="pl-PL" dirty="0" smtClean="0"/>
          </a:p>
          <a:p>
            <a:pPr algn="just"/>
            <a:endParaRPr lang="pl-PL" sz="1400" i="1" dirty="0"/>
          </a:p>
        </p:txBody>
      </p:sp>
      <p:pic>
        <p:nvPicPr>
          <p:cNvPr id="2050"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66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EM\Desktop\HIBI Wiedeń warsztaty\log\677840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603" y="404664"/>
            <a:ext cx="8833396" cy="5891876"/>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0" name="Prostokąt 9"/>
          <p:cNvSpPr/>
          <p:nvPr/>
        </p:nvSpPr>
        <p:spPr>
          <a:xfrm>
            <a:off x="0" y="6165304"/>
            <a:ext cx="12192000" cy="246221"/>
          </a:xfrm>
          <a:prstGeom prst="rect">
            <a:avLst/>
          </a:prstGeom>
        </p:spPr>
        <p:txBody>
          <a:bodyPr wrap="square">
            <a:spAutoFit/>
          </a:bodyPr>
          <a:lstStyle/>
          <a:p>
            <a:pPr algn="r"/>
            <a:r>
              <a:rPr lang="en-US" sz="1000" dirty="0"/>
              <a:t>H. Kaufmann S. </a:t>
            </a:r>
            <a:r>
              <a:rPr lang="en-US" sz="1000" dirty="0" err="1"/>
              <a:t>Krötsch</a:t>
            </a:r>
            <a:r>
              <a:rPr lang="en-US" sz="1000" dirty="0"/>
              <a:t> S. Winter, Manual of </a:t>
            </a:r>
            <a:r>
              <a:rPr lang="en-US" sz="1000" dirty="0" err="1"/>
              <a:t>Multistorey</a:t>
            </a:r>
            <a:r>
              <a:rPr lang="en-US" sz="1000" dirty="0"/>
              <a:t> Timber </a:t>
            </a:r>
            <a:r>
              <a:rPr lang="en-US" sz="1000" dirty="0" smtClean="0"/>
              <a:t>Construction</a:t>
            </a:r>
            <a:r>
              <a:rPr lang="pl-PL" sz="1000" dirty="0" smtClean="0"/>
              <a:t>                                                                                                                                                         </a:t>
            </a:r>
            <a:r>
              <a:rPr lang="en-US" sz="1000" dirty="0"/>
              <a:t>https://</a:t>
            </a:r>
            <a:r>
              <a:rPr lang="en-US" sz="1000" dirty="0" smtClean="0"/>
              <a:t>mapio.net/images-p/67784058.jpg</a:t>
            </a:r>
            <a:endParaRPr lang="pl-PL" sz="1000"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9513" y="476672"/>
            <a:ext cx="3349090"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a:t>Five-</a:t>
            </a:r>
            <a:r>
              <a:rPr lang="en-US" dirty="0" err="1"/>
              <a:t>storey</a:t>
            </a:r>
            <a:r>
              <a:rPr lang="en-US" dirty="0"/>
              <a:t> building in </a:t>
            </a:r>
            <a:r>
              <a:rPr lang="en-US" dirty="0" err="1"/>
              <a:t>Evolène</a:t>
            </a:r>
            <a:r>
              <a:rPr lang="en-US" dirty="0"/>
              <a:t>, Valais (CH) 1958, </a:t>
            </a:r>
            <a:r>
              <a:rPr lang="en-US" dirty="0" err="1"/>
              <a:t>Follonier</a:t>
            </a:r>
            <a:r>
              <a:rPr lang="en-US" dirty="0"/>
              <a:t> brothers</a:t>
            </a:r>
            <a:endParaRPr lang="pl-PL" dirty="0"/>
          </a:p>
        </p:txBody>
      </p:sp>
      <p:sp>
        <p:nvSpPr>
          <p:cNvPr id="14" name="pole tekstowe 13">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278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OEM\Desktop\HIBI Wiedeń warsztaty\log\Log_House_-_Vertical_detail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476672"/>
            <a:ext cx="3816424" cy="52135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OEM\Desktop\HIBI Wiedeń warsztaty\log\LOG_HOUSE_-_Main_building_exterior_3_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856" y="475376"/>
            <a:ext cx="7386184" cy="5722807"/>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0" name="Prostokąt 9"/>
          <p:cNvSpPr/>
          <p:nvPr/>
        </p:nvSpPr>
        <p:spPr>
          <a:xfrm>
            <a:off x="0" y="6165304"/>
            <a:ext cx="12192000" cy="246221"/>
          </a:xfrm>
          <a:prstGeom prst="rect">
            <a:avLst/>
          </a:prstGeom>
        </p:spPr>
        <p:txBody>
          <a:bodyPr wrap="square">
            <a:spAutoFit/>
          </a:bodyPr>
          <a:lstStyle/>
          <a:p>
            <a:pPr algn="r"/>
            <a:r>
              <a:rPr lang="en-US" sz="1000" dirty="0" smtClean="0"/>
              <a:t>https</a:t>
            </a:r>
            <a:r>
              <a:rPr lang="en-US" sz="1000" dirty="0"/>
              <a:t>://www.archdaily.com/778756/log-house-jva?ad_medium=gallery</a:t>
            </a:r>
            <a:endParaRPr lang="pl-PL" sz="1000"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9513" y="5570076"/>
            <a:ext cx="3350185"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House in </a:t>
            </a:r>
            <a:r>
              <a:rPr lang="pl-PL" dirty="0" err="1"/>
              <a:t>Oppdal</a:t>
            </a:r>
            <a:r>
              <a:rPr lang="pl-PL" dirty="0"/>
              <a:t>, </a:t>
            </a:r>
            <a:r>
              <a:rPr lang="pl-PL" dirty="0" err="1"/>
              <a:t>Norway</a:t>
            </a:r>
            <a:r>
              <a:rPr lang="pl-PL" dirty="0"/>
              <a:t> JVA, 2012</a:t>
            </a:r>
          </a:p>
        </p:txBody>
      </p:sp>
      <p:sp>
        <p:nvSpPr>
          <p:cNvPr id="14" name="pole tekstowe 13">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2"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29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22" name="Picture 2" descr="C:\Users\OEM\Desktop\HIBI Wiedeń warsztaty\log\lo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203042"/>
            <a:ext cx="7850614" cy="6280492"/>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9" name="Prostokąt 8"/>
          <p:cNvSpPr/>
          <p:nvPr/>
        </p:nvSpPr>
        <p:spPr>
          <a:xfrm>
            <a:off x="0" y="6165304"/>
            <a:ext cx="12192000" cy="246221"/>
          </a:xfrm>
          <a:prstGeom prst="rect">
            <a:avLst/>
          </a:prstGeom>
        </p:spPr>
        <p:txBody>
          <a:bodyPr wrap="square">
            <a:spAutoFit/>
          </a:bodyPr>
          <a:lstStyle/>
          <a:p>
            <a:pPr algn="r"/>
            <a:r>
              <a:rPr lang="en-US" sz="1000" dirty="0"/>
              <a:t>https://www.westernloghomesupply.com/log-types.html</a:t>
            </a:r>
            <a:endParaRPr lang="pl-PL" sz="1000" dirty="0"/>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8154199" y="548680"/>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a:t>Tree Species and Log Types</a:t>
            </a:r>
            <a:endParaRPr lang="pl-PL" dirty="0"/>
          </a:p>
        </p:txBody>
      </p:sp>
      <p:pic>
        <p:nvPicPr>
          <p:cNvPr id="5123" name="Picture 3" descr="C:\Users\OEM\Desktop\HIBI Wiedeń warsztaty\log\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4282239"/>
            <a:ext cx="3926240" cy="1595034"/>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1"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59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EM\Desktop\HIBI Wiedeń warsztaty\log\typy narożnikó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690" y="141202"/>
            <a:ext cx="6171310" cy="616811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OEM\Desktop\HIBI Wiedeń warsztaty\log\unna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1"/>
            <a:ext cx="4295800" cy="5856215"/>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8" name="Prostokąt 7"/>
          <p:cNvSpPr/>
          <p:nvPr/>
        </p:nvSpPr>
        <p:spPr>
          <a:xfrm>
            <a:off x="0" y="6165304"/>
            <a:ext cx="12192000" cy="246221"/>
          </a:xfrm>
          <a:prstGeom prst="rect">
            <a:avLst/>
          </a:prstGeom>
        </p:spPr>
        <p:txBody>
          <a:bodyPr wrap="square">
            <a:spAutoFit/>
          </a:bodyPr>
          <a:lstStyle/>
          <a:p>
            <a:pPr algn="r"/>
            <a:r>
              <a:rPr lang="en-US" sz="1000" dirty="0"/>
              <a:t>http://www.dialektologia.uw.edu.pl/cmsimg/ekrhttps</a:t>
            </a:r>
            <a:r>
              <a:rPr lang="en-US" sz="1000" dirty="0" smtClean="0"/>
              <a:t>://</a:t>
            </a:r>
            <a:r>
              <a:rPr lang="pl-PL" sz="1000" dirty="0" smtClean="0"/>
              <a:t>                                                                                                                                             pl.</a:t>
            </a:r>
            <a:r>
              <a:rPr lang="en-US" sz="1000" dirty="0" smtClean="0"/>
              <a:t>pinterest.com/pin/408490628685326796</a:t>
            </a:r>
            <a:r>
              <a:rPr lang="en-US" sz="1000" dirty="0"/>
              <a:t>//</a:t>
            </a:r>
            <a:r>
              <a:rPr lang="pl-PL" sz="1000" dirty="0" smtClean="0"/>
              <a:t>    </a:t>
            </a:r>
            <a:endParaRPr lang="pl-PL" sz="1000" dirty="0"/>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24680" y="6093296"/>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Log </a:t>
            </a:r>
            <a:r>
              <a:rPr lang="pl-PL" dirty="0" err="1"/>
              <a:t>Corner</a:t>
            </a:r>
            <a:r>
              <a:rPr lang="pl-PL" dirty="0"/>
              <a:t> </a:t>
            </a:r>
            <a:r>
              <a:rPr lang="pl-PL" dirty="0" err="1"/>
              <a:t>Types</a:t>
            </a:r>
            <a:endParaRPr lang="pl-PL" dirty="0"/>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13"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71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EM\Desktop\HIBI Wiedeń warsztaty\log\118_K-119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1124744"/>
            <a:ext cx="1919536" cy="4839166"/>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0" name="Prostokąt 9"/>
          <p:cNvSpPr/>
          <p:nvPr/>
        </p:nvSpPr>
        <p:spPr>
          <a:xfrm>
            <a:off x="0" y="6165304"/>
            <a:ext cx="12192000" cy="246221"/>
          </a:xfrm>
          <a:prstGeom prst="rect">
            <a:avLst/>
          </a:prstGeom>
        </p:spPr>
        <p:txBody>
          <a:bodyPr wrap="square">
            <a:spAutoFit/>
          </a:bodyPr>
          <a:lstStyle/>
          <a:p>
            <a:pPr algn="r"/>
            <a:r>
              <a:rPr lang="en-US" sz="1000" dirty="0"/>
              <a:t>http://budujzdrewna.pl/domy-drewniane/domy-z-bali/wszystko-o-domach-z-bali</a:t>
            </a:r>
            <a:endParaRPr lang="pl-PL" sz="1000"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9513" y="476672"/>
            <a:ext cx="3350185"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err="1"/>
              <a:t>Types</a:t>
            </a:r>
            <a:r>
              <a:rPr lang="pl-PL" dirty="0"/>
              <a:t> of </a:t>
            </a:r>
            <a:r>
              <a:rPr lang="pl-PL" dirty="0" err="1"/>
              <a:t>contemporary</a:t>
            </a:r>
            <a:r>
              <a:rPr lang="pl-PL" dirty="0"/>
              <a:t> log </a:t>
            </a:r>
            <a:r>
              <a:rPr lang="pl-PL" dirty="0" err="1"/>
              <a:t>walls</a:t>
            </a:r>
            <a:endParaRPr lang="pl-PL" dirty="0"/>
          </a:p>
        </p:txBody>
      </p:sp>
      <p:sp>
        <p:nvSpPr>
          <p:cNvPr id="14" name="pole tekstowe 13">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Log </a:t>
            </a:r>
            <a:r>
              <a:rPr lang="pl-PL" dirty="0" err="1"/>
              <a:t>construction</a:t>
            </a:r>
            <a:endParaRPr lang="en-US" dirty="0"/>
          </a:p>
        </p:txBody>
      </p:sp>
      <p:pic>
        <p:nvPicPr>
          <p:cNvPr id="9219" name="Picture 3" descr="C:\Users\OEM\Desktop\HIBI Wiedeń warsztaty\log\167-18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180175"/>
            <a:ext cx="2866628" cy="47777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OEM\Desktop\HIBI Wiedeń warsztaty\log\161_1-18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952" y="1163377"/>
            <a:ext cx="2880320" cy="480053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OEM\Desktop\HIBI Wiedeń warsztaty\log\168-199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046" y="1196752"/>
            <a:ext cx="3119610" cy="47029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OEM\Desktop\HIBI Wiedeń warsztaty\MasterLayout_HiBiWood2 stopk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373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 xmlns:a16="http://schemas.microsoft.com/office/drawing/2014/main" id="{1F009DDD-96F6-48A9-9C2C-87A1D06249F5}"/>
              </a:ext>
            </a:extLst>
          </p:cNvPr>
          <p:cNvSpPr txBox="1"/>
          <p:nvPr/>
        </p:nvSpPr>
        <p:spPr>
          <a:xfrm>
            <a:off x="9519" y="692696"/>
            <a:ext cx="4718329" cy="3970318"/>
          </a:xfrm>
          <a:prstGeom prst="rect">
            <a:avLst/>
          </a:prstGeom>
          <a:noFill/>
        </p:spPr>
        <p:txBody>
          <a:bodyPr wrap="square">
            <a:spAutoFit/>
          </a:bodyPr>
          <a:lstStyle/>
          <a:p>
            <a:pPr algn="just"/>
            <a:r>
              <a:rPr lang="en-US" dirty="0"/>
              <a:t>The method of building wooden buildings with a traditional timber frame with horizontal plank or log </a:t>
            </a:r>
            <a:r>
              <a:rPr lang="en-US" dirty="0" smtClean="0"/>
              <a:t>infill</a:t>
            </a:r>
            <a:r>
              <a:rPr lang="pl-PL" dirty="0" smtClean="0"/>
              <a:t>.</a:t>
            </a:r>
            <a:r>
              <a:rPr lang="en-US" dirty="0" smtClean="0"/>
              <a:t> This </a:t>
            </a:r>
            <a:r>
              <a:rPr lang="en-US" dirty="0"/>
              <a:t>carpentry was used from parts of Scandinavia to Switzerland to western Russia. Though relatively rare now, two types are found in a number of regions in North America, more common are the walls with planks or timbers which slide in a groove in the posts and less common is a type where horizontal logs are </a:t>
            </a:r>
            <a:r>
              <a:rPr lang="en-US" dirty="0" err="1"/>
              <a:t>tenoned</a:t>
            </a:r>
            <a:r>
              <a:rPr lang="en-US" dirty="0"/>
              <a:t> into individual mortises in the posts. </a:t>
            </a:r>
            <a:endParaRPr lang="pl-PL" dirty="0" smtClean="0"/>
          </a:p>
          <a:p>
            <a:pPr algn="just"/>
            <a:endParaRPr lang="pl-PL" sz="1400" i="1" dirty="0">
              <a:solidFill>
                <a:srgbClr val="FF0000"/>
              </a:solidFill>
            </a:endParaRPr>
          </a:p>
          <a:p>
            <a:pPr algn="just"/>
            <a:r>
              <a:rPr lang="pl-PL" dirty="0" err="1" smtClean="0"/>
              <a:t>Other</a:t>
            </a:r>
            <a:r>
              <a:rPr lang="pl-PL" dirty="0" smtClean="0"/>
              <a:t> </a:t>
            </a:r>
            <a:r>
              <a:rPr lang="pl-PL" dirty="0" err="1" smtClean="0"/>
              <a:t>names</a:t>
            </a:r>
            <a:r>
              <a:rPr lang="pl-PL" dirty="0" smtClean="0"/>
              <a:t>: </a:t>
            </a:r>
            <a:r>
              <a:rPr lang="en-US" dirty="0" smtClean="0"/>
              <a:t>piece </a:t>
            </a:r>
            <a:r>
              <a:rPr lang="en-US" dirty="0" err="1"/>
              <a:t>sur</a:t>
            </a:r>
            <a:r>
              <a:rPr lang="en-US" dirty="0"/>
              <a:t> piece (</a:t>
            </a:r>
            <a:r>
              <a:rPr lang="en-US" dirty="0" smtClean="0"/>
              <a:t>French</a:t>
            </a:r>
            <a:r>
              <a:rPr lang="pl-PL" dirty="0" smtClean="0"/>
              <a:t>)</a:t>
            </a:r>
            <a:r>
              <a:rPr lang="en-US" dirty="0" smtClean="0"/>
              <a:t> corner </a:t>
            </a:r>
            <a:r>
              <a:rPr lang="en-US" dirty="0"/>
              <a:t>post construction, </a:t>
            </a:r>
            <a:r>
              <a:rPr lang="en-US" dirty="0" err="1" smtClean="0"/>
              <a:t>Ständerbohlenbau</a:t>
            </a:r>
            <a:r>
              <a:rPr lang="en-US" dirty="0" smtClean="0"/>
              <a:t> </a:t>
            </a:r>
            <a:r>
              <a:rPr lang="en-US" dirty="0"/>
              <a:t>(German) </a:t>
            </a:r>
            <a:r>
              <a:rPr lang="en-US" dirty="0" err="1" smtClean="0"/>
              <a:t>skiftesverk</a:t>
            </a:r>
            <a:r>
              <a:rPr lang="en-US" dirty="0" smtClean="0"/>
              <a:t> </a:t>
            </a:r>
            <a:r>
              <a:rPr lang="en-US" dirty="0"/>
              <a:t>(Swedish</a:t>
            </a:r>
            <a:r>
              <a:rPr lang="en-US" dirty="0" smtClean="0"/>
              <a:t>)</a:t>
            </a:r>
            <a:r>
              <a:rPr lang="pl-PL" dirty="0" smtClean="0"/>
              <a:t>, </a:t>
            </a:r>
            <a:r>
              <a:rPr lang="pl-PL" dirty="0" err="1" smtClean="0"/>
              <a:t>Bulhus</a:t>
            </a:r>
            <a:endParaRPr lang="pl-PL" dirty="0" smtClean="0"/>
          </a:p>
          <a:p>
            <a:pPr algn="just"/>
            <a:endParaRPr lang="pl-PL" sz="1400" i="1" dirty="0">
              <a:solidFill>
                <a:srgbClr val="FF0000"/>
              </a:solidFill>
            </a:endParaRPr>
          </a:p>
          <a:p>
            <a:pPr algn="just"/>
            <a:r>
              <a:rPr lang="en-US" dirty="0"/>
              <a:t>This traditional building method is believed to be the predecessor to </a:t>
            </a:r>
            <a:r>
              <a:rPr lang="pl-PL" b="1" dirty="0" smtClean="0"/>
              <a:t>H</a:t>
            </a:r>
            <a:r>
              <a:rPr lang="en-US" b="1" dirty="0" err="1" smtClean="0"/>
              <a:t>alf</a:t>
            </a:r>
            <a:r>
              <a:rPr lang="en-US" b="1" dirty="0" smtClean="0"/>
              <a:t>-</a:t>
            </a:r>
            <a:r>
              <a:rPr lang="pl-PL" b="1" dirty="0" smtClean="0"/>
              <a:t>T</a:t>
            </a:r>
            <a:r>
              <a:rPr lang="en-US" b="1" dirty="0" err="1" smtClean="0"/>
              <a:t>imber</a:t>
            </a:r>
            <a:r>
              <a:rPr lang="en-US" b="1" dirty="0" smtClean="0"/>
              <a:t> </a:t>
            </a:r>
            <a:r>
              <a:rPr lang="en-US" b="1" dirty="0"/>
              <a:t>construction </a:t>
            </a:r>
            <a:r>
              <a:rPr lang="en-US" dirty="0"/>
              <a:t>widely known by its German name </a:t>
            </a:r>
            <a:r>
              <a:rPr lang="pl-PL" dirty="0" smtClean="0"/>
              <a:t>F</a:t>
            </a:r>
            <a:r>
              <a:rPr lang="en-US" dirty="0" err="1" smtClean="0"/>
              <a:t>achwerkbau</a:t>
            </a:r>
            <a:r>
              <a:rPr lang="en-US" dirty="0" smtClean="0"/>
              <a:t> </a:t>
            </a:r>
            <a:r>
              <a:rPr lang="en-US" dirty="0"/>
              <a:t>which has wall infill of wattle and daub, brick, or stone.</a:t>
            </a:r>
            <a:endParaRPr lang="pl-PL" sz="1400" i="1" dirty="0">
              <a:solidFill>
                <a:srgbClr val="FF0000"/>
              </a:solidFill>
            </a:endParaRPr>
          </a:p>
        </p:txBody>
      </p:sp>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9" name="Prostokąt 8"/>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2050" name="Picture 2" descr="C:\Users\OEM\Desktop\Schematy konstr drewnianwj\pap a.jpg"/>
          <p:cNvPicPr>
            <a:picLocks noChangeAspect="1" noChangeArrowheads="1"/>
          </p:cNvPicPr>
          <p:nvPr/>
        </p:nvPicPr>
        <p:blipFill rotWithShape="1">
          <a:blip r:embed="rId2">
            <a:extLst>
              <a:ext uri="{28A0092B-C50C-407E-A947-70E740481C1C}">
                <a14:useLocalDpi xmlns:a14="http://schemas.microsoft.com/office/drawing/2010/main" val="0"/>
              </a:ext>
            </a:extLst>
          </a:blip>
          <a:srcRect l="6094" r="3883"/>
          <a:stretch/>
        </p:blipFill>
        <p:spPr bwMode="auto">
          <a:xfrm>
            <a:off x="4943872" y="548680"/>
            <a:ext cx="6972128" cy="5808580"/>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0" y="6165304"/>
            <a:ext cx="12192000" cy="246221"/>
          </a:xfrm>
          <a:prstGeom prst="rect">
            <a:avLst/>
          </a:prstGeom>
        </p:spPr>
        <p:txBody>
          <a:bodyPr wrap="square">
            <a:spAutoFit/>
          </a:bodyPr>
          <a:lstStyle/>
          <a:p>
            <a:pPr algn="r"/>
            <a:r>
              <a:rPr lang="pl-PL" sz="1000" dirty="0" smtClean="0"/>
              <a:t>Author: Paweł Mika</a:t>
            </a:r>
            <a:endParaRPr lang="pl-PL" sz="1000"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984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 xmlns:a16="http://schemas.microsoft.com/office/drawing/2014/main" id="{1F009DDD-96F6-48A9-9C2C-87A1D06249F5}"/>
              </a:ext>
            </a:extLst>
          </p:cNvPr>
          <p:cNvSpPr txBox="1"/>
          <p:nvPr/>
        </p:nvSpPr>
        <p:spPr>
          <a:xfrm>
            <a:off x="10304017" y="4595644"/>
            <a:ext cx="3856879" cy="1569660"/>
          </a:xfrm>
          <a:prstGeom prst="rect">
            <a:avLst/>
          </a:prstGeom>
          <a:noFill/>
        </p:spPr>
        <p:txBody>
          <a:bodyPr wrap="square">
            <a:spAutoFit/>
          </a:bodyPr>
          <a:lstStyle/>
          <a:p>
            <a:pPr marL="228600" indent="-228600">
              <a:buAutoNum type="arabicPeriod"/>
            </a:pPr>
            <a:r>
              <a:rPr lang="pl-PL" sz="1200" i="1" dirty="0" err="1" smtClean="0">
                <a:solidFill>
                  <a:schemeClr val="tx1"/>
                </a:solidFill>
              </a:rPr>
              <a:t>Foundations</a:t>
            </a:r>
            <a:r>
              <a:rPr lang="pl-PL" sz="1200" i="1" dirty="0" smtClean="0">
                <a:solidFill>
                  <a:schemeClr val="tx1"/>
                </a:solidFill>
              </a:rPr>
              <a:t>, </a:t>
            </a:r>
          </a:p>
          <a:p>
            <a:r>
              <a:rPr lang="pl-PL" sz="1200" i="1" dirty="0" smtClean="0">
                <a:solidFill>
                  <a:schemeClr val="tx1"/>
                </a:solidFill>
              </a:rPr>
              <a:t>2. Waterproof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3. Sole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4. </a:t>
            </a:r>
            <a:r>
              <a:rPr lang="pl-PL" sz="1200" i="1" dirty="0" err="1" smtClean="0">
                <a:solidFill>
                  <a:schemeClr val="tx1"/>
                </a:solidFill>
              </a:rPr>
              <a:t>Plank</a:t>
            </a:r>
            <a:r>
              <a:rPr lang="pl-PL" sz="1200" i="1" dirty="0" smtClean="0">
                <a:solidFill>
                  <a:schemeClr val="tx1"/>
                </a:solidFill>
              </a:rPr>
              <a:t> </a:t>
            </a:r>
            <a:r>
              <a:rPr lang="pl-PL" sz="1200" i="1" dirty="0" err="1" smtClean="0">
                <a:solidFill>
                  <a:schemeClr val="tx1"/>
                </a:solidFill>
              </a:rPr>
              <a:t>or</a:t>
            </a:r>
            <a:r>
              <a:rPr lang="pl-PL" sz="1200" i="1" dirty="0" smtClean="0">
                <a:solidFill>
                  <a:schemeClr val="tx1"/>
                </a:solidFill>
              </a:rPr>
              <a:t> Log</a:t>
            </a:r>
          </a:p>
          <a:p>
            <a:r>
              <a:rPr lang="pl-PL" sz="1200" i="1" dirty="0" smtClean="0">
                <a:solidFill>
                  <a:schemeClr val="tx1"/>
                </a:solidFill>
              </a:rPr>
              <a:t>5. </a:t>
            </a:r>
            <a:r>
              <a:rPr lang="pl-PL" sz="1200" i="1" dirty="0" err="1" smtClean="0">
                <a:solidFill>
                  <a:schemeClr val="tx1"/>
                </a:solidFill>
              </a:rPr>
              <a:t>Corner</a:t>
            </a:r>
            <a:r>
              <a:rPr lang="pl-PL" sz="1200" i="1" dirty="0" smtClean="0">
                <a:solidFill>
                  <a:schemeClr val="tx1"/>
                </a:solidFill>
              </a:rPr>
              <a:t> post</a:t>
            </a:r>
          </a:p>
          <a:p>
            <a:r>
              <a:rPr lang="pl-PL" sz="1200" i="1" dirty="0" smtClean="0">
                <a:solidFill>
                  <a:schemeClr val="tx1"/>
                </a:solidFill>
              </a:rPr>
              <a:t>6. Post</a:t>
            </a:r>
          </a:p>
          <a:p>
            <a:r>
              <a:rPr lang="pl-PL" sz="1200" i="1" dirty="0" smtClean="0">
                <a:solidFill>
                  <a:schemeClr val="tx1"/>
                </a:solidFill>
              </a:rPr>
              <a:t>7 Top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8. </a:t>
            </a:r>
            <a:r>
              <a:rPr lang="pl-PL" sz="1200" i="1" dirty="0" err="1" smtClean="0">
                <a:solidFill>
                  <a:schemeClr val="tx1"/>
                </a:solidFill>
              </a:rPr>
              <a:t>Floor</a:t>
            </a:r>
            <a:r>
              <a:rPr lang="pl-PL" sz="1200" i="1" dirty="0" smtClean="0">
                <a:solidFill>
                  <a:schemeClr val="tx1"/>
                </a:solidFill>
              </a:rPr>
              <a:t> </a:t>
            </a:r>
            <a:r>
              <a:rPr lang="pl-PL" sz="1200" i="1" dirty="0" err="1" smtClean="0">
                <a:solidFill>
                  <a:schemeClr val="tx1"/>
                </a:solidFill>
              </a:rPr>
              <a:t>beam</a:t>
            </a:r>
            <a:endParaRPr lang="pl-PL" sz="1200" i="1" dirty="0" smtClean="0">
              <a:solidFill>
                <a:schemeClr val="tx1"/>
              </a:solidFill>
            </a:endParaRPr>
          </a:p>
        </p:txBody>
      </p:sp>
      <p:pic>
        <p:nvPicPr>
          <p:cNvPr id="3074" name="Picture 2" descr="C:\Users\OEM\Desktop\Schematy konstr drewnianwj\pap 2.jpg"/>
          <p:cNvPicPr>
            <a:picLocks noChangeAspect="1" noChangeArrowheads="1"/>
          </p:cNvPicPr>
          <p:nvPr/>
        </p:nvPicPr>
        <p:blipFill rotWithShape="1">
          <a:blip r:embed="rId2">
            <a:extLst>
              <a:ext uri="{28A0092B-C50C-407E-A947-70E740481C1C}">
                <a14:useLocalDpi xmlns:a14="http://schemas.microsoft.com/office/drawing/2010/main" val="0"/>
              </a:ext>
            </a:extLst>
          </a:blip>
          <a:srcRect l="5012" r="4806"/>
          <a:stretch/>
        </p:blipFill>
        <p:spPr bwMode="auto">
          <a:xfrm>
            <a:off x="0" y="344661"/>
            <a:ext cx="6912000" cy="5748635"/>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smtClean="0"/>
              <a:t>Author: Paweł Mika</a:t>
            </a:r>
            <a:endParaRPr lang="pl-PL" sz="1000" i="1" dirty="0"/>
          </a:p>
        </p:txBody>
      </p:sp>
      <p:pic>
        <p:nvPicPr>
          <p:cNvPr id="13"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628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EM\Desktop\HIBI Wiedeń warsztaty\post and plank\fe762f47-644a-44f0-8b05-6c22a4767a59.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60" t="2070" r="494" b="5120"/>
          <a:stretch/>
        </p:blipFill>
        <p:spPr bwMode="auto">
          <a:xfrm>
            <a:off x="4558683" y="476672"/>
            <a:ext cx="7657997" cy="5795950"/>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https://praguemorning.cz/worlds-oldest-man-made-wooden-structure-found-in-the-czech-republic/</a:t>
            </a:r>
            <a:endParaRPr lang="pl-PL" sz="10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153535" y="548680"/>
            <a:ext cx="4430297"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a:t>World’s Oldest Man-Made Wooden Structure</a:t>
            </a:r>
            <a:r>
              <a:rPr lang="pl-PL" dirty="0"/>
              <a:t>.</a:t>
            </a:r>
          </a:p>
          <a:p>
            <a:r>
              <a:rPr lang="en-US" dirty="0"/>
              <a:t>Found in the Czech Republic</a:t>
            </a:r>
            <a:r>
              <a:rPr lang="pl-PL" dirty="0"/>
              <a:t> in 2018</a:t>
            </a:r>
          </a:p>
        </p:txBody>
      </p:sp>
      <p:sp>
        <p:nvSpPr>
          <p:cNvPr id="14" name="pole tekstowe 13">
            <a:extLst>
              <a:ext uri="{FF2B5EF4-FFF2-40B4-BE49-F238E27FC236}">
                <a16:creationId xmlns="" xmlns:a16="http://schemas.microsoft.com/office/drawing/2014/main" id="{1F009DDD-96F6-48A9-9C2C-87A1D06249F5}"/>
              </a:ext>
            </a:extLst>
          </p:cNvPr>
          <p:cNvSpPr txBox="1"/>
          <p:nvPr/>
        </p:nvSpPr>
        <p:spPr>
          <a:xfrm>
            <a:off x="119336" y="1393612"/>
            <a:ext cx="4286281" cy="2462213"/>
          </a:xfrm>
          <a:prstGeom prst="rect">
            <a:avLst/>
          </a:prstGeom>
          <a:noFill/>
        </p:spPr>
        <p:txBody>
          <a:bodyPr wrap="square">
            <a:spAutoFit/>
          </a:bodyPr>
          <a:lstStyle/>
          <a:p>
            <a:pPr algn="just"/>
            <a:r>
              <a:rPr lang="en-US" dirty="0">
                <a:solidFill>
                  <a:schemeClr val="tx1"/>
                </a:solidFill>
              </a:rPr>
              <a:t>The well dates to 5,256 or 5,255 BC – the Neolithic period, or the end of the Stone Age – making it 7,275 years old. The structure has been dated using the internal rings of the wood, which are visible in cross-</a:t>
            </a:r>
            <a:r>
              <a:rPr lang="en-US" dirty="0" err="1">
                <a:solidFill>
                  <a:schemeClr val="tx1"/>
                </a:solidFill>
              </a:rPr>
              <a:t>sections.Oldest</a:t>
            </a:r>
            <a:r>
              <a:rPr lang="en-US" dirty="0">
                <a:solidFill>
                  <a:schemeClr val="tx1"/>
                </a:solidFill>
              </a:rPr>
              <a:t> Man-Made Wooden </a:t>
            </a:r>
            <a:r>
              <a:rPr lang="en-US" dirty="0" smtClean="0">
                <a:solidFill>
                  <a:schemeClr val="tx1"/>
                </a:solidFill>
              </a:rPr>
              <a:t>Structure</a:t>
            </a:r>
            <a:r>
              <a:rPr lang="pl-PL" dirty="0" smtClean="0">
                <a:solidFill>
                  <a:schemeClr val="tx1"/>
                </a:solidFill>
              </a:rPr>
              <a:t>.</a:t>
            </a:r>
          </a:p>
          <a:p>
            <a:pPr algn="just"/>
            <a:r>
              <a:rPr lang="en-US" dirty="0" smtClean="0">
                <a:solidFill>
                  <a:schemeClr val="tx1"/>
                </a:solidFill>
              </a:rPr>
              <a:t>Found </a:t>
            </a:r>
            <a:r>
              <a:rPr lang="en-US" dirty="0">
                <a:solidFill>
                  <a:schemeClr val="tx1"/>
                </a:solidFill>
              </a:rPr>
              <a:t>in the Czech </a:t>
            </a:r>
            <a:r>
              <a:rPr lang="en-US" dirty="0" smtClean="0">
                <a:solidFill>
                  <a:schemeClr val="tx1"/>
                </a:solidFill>
              </a:rPr>
              <a:t>Republic</a:t>
            </a:r>
            <a:r>
              <a:rPr lang="pl-PL" dirty="0" smtClean="0">
                <a:solidFill>
                  <a:schemeClr val="tx1"/>
                </a:solidFill>
              </a:rPr>
              <a:t> in 2018</a:t>
            </a:r>
          </a:p>
          <a:p>
            <a:pPr algn="just"/>
            <a:endParaRPr lang="pl-PL" sz="1400" i="1" dirty="0">
              <a:solidFill>
                <a:schemeClr val="tx1"/>
              </a:solidFill>
            </a:endParaRPr>
          </a:p>
          <a:p>
            <a:pPr algn="just"/>
            <a:r>
              <a:rPr lang="en-US" dirty="0">
                <a:solidFill>
                  <a:schemeClr val="tx1"/>
                </a:solidFill>
              </a:rPr>
              <a:t>It bears marks of construction techniques used in the Bronze and Iron Ages and even the Roman Age.</a:t>
            </a:r>
            <a:endParaRPr lang="pl-PL" sz="1400" dirty="0">
              <a:solidFill>
                <a:schemeClr val="tx1"/>
              </a:solidFill>
            </a:endParaRPr>
          </a:p>
        </p:txBody>
      </p:sp>
      <p:pic>
        <p:nvPicPr>
          <p:cNvPr id="11"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995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EM\Desktop\HIBI Wiedeń warsztaty\post and plank\1024px-Biskupin_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427" y="476673"/>
            <a:ext cx="8939253" cy="5962412"/>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https://en.wikipedia.org/wiki/Post-and-plank#/media/File:Biskupin_40.JPG</a:t>
            </a:r>
            <a:endParaRPr lang="pl-PL" sz="1000" i="1"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119336" y="534154"/>
            <a:ext cx="3024336" cy="5663089"/>
          </a:xfrm>
          <a:prstGeom prst="rect">
            <a:avLst/>
          </a:prstGeom>
          <a:noFill/>
        </p:spPr>
        <p:txBody>
          <a:bodyPr wrap="square">
            <a:spAutoFit/>
          </a:bodyPr>
          <a:lstStyle/>
          <a:p>
            <a:pPr algn="just"/>
            <a:r>
              <a:rPr lang="en-US" i="1" dirty="0">
                <a:solidFill>
                  <a:srgbClr val="5C858A"/>
                </a:solidFill>
              </a:rPr>
              <a:t>Reconstruction of building remains found at </a:t>
            </a:r>
            <a:r>
              <a:rPr lang="en-US" i="1" dirty="0" err="1">
                <a:solidFill>
                  <a:srgbClr val="5C858A"/>
                </a:solidFill>
              </a:rPr>
              <a:t>Biskupin</a:t>
            </a:r>
            <a:r>
              <a:rPr lang="en-US" i="1" dirty="0">
                <a:solidFill>
                  <a:srgbClr val="5C858A"/>
                </a:solidFill>
              </a:rPr>
              <a:t>, Poland. from circa 738 B.C</a:t>
            </a:r>
            <a:r>
              <a:rPr lang="en-US" i="1" dirty="0" smtClean="0">
                <a:solidFill>
                  <a:srgbClr val="FF0000"/>
                </a:solidFill>
              </a:rPr>
              <a:t>.</a:t>
            </a:r>
            <a:endParaRPr lang="pl-PL" i="1" dirty="0" smtClean="0">
              <a:solidFill>
                <a:srgbClr val="FF0000"/>
              </a:solidFill>
            </a:endParaRPr>
          </a:p>
          <a:p>
            <a:pPr algn="just"/>
            <a:endParaRPr lang="pl-PL" i="1" dirty="0">
              <a:solidFill>
                <a:schemeClr val="tx1"/>
              </a:solidFill>
            </a:endParaRPr>
          </a:p>
          <a:p>
            <a:pPr algn="just"/>
            <a:r>
              <a:rPr lang="en-US" i="1" dirty="0">
                <a:solidFill>
                  <a:schemeClr val="tx1"/>
                </a:solidFill>
              </a:rPr>
              <a:t>"The support of horizontal timbers by corner posts is an old form of construction in Europe. It was apparently carried across much of the continent from Silesia by the </a:t>
            </a:r>
            <a:r>
              <a:rPr lang="en-US" i="1" dirty="0" err="1">
                <a:solidFill>
                  <a:schemeClr val="tx1"/>
                </a:solidFill>
              </a:rPr>
              <a:t>Lausitz</a:t>
            </a:r>
            <a:r>
              <a:rPr lang="en-US" i="1" dirty="0">
                <a:solidFill>
                  <a:schemeClr val="tx1"/>
                </a:solidFill>
              </a:rPr>
              <a:t> </a:t>
            </a:r>
            <a:r>
              <a:rPr lang="en-US" i="1" dirty="0" err="1">
                <a:solidFill>
                  <a:schemeClr val="tx1"/>
                </a:solidFill>
              </a:rPr>
              <a:t>urnfield</a:t>
            </a:r>
            <a:r>
              <a:rPr lang="en-US" i="1" dirty="0">
                <a:solidFill>
                  <a:schemeClr val="tx1"/>
                </a:solidFill>
              </a:rPr>
              <a:t> culture in the late Bronze Age</a:t>
            </a:r>
            <a:r>
              <a:rPr lang="en-US" i="1" dirty="0" smtClean="0">
                <a:solidFill>
                  <a:schemeClr val="tx1"/>
                </a:solidFill>
              </a:rPr>
              <a:t>."[</a:t>
            </a:r>
            <a:r>
              <a:rPr lang="pl-PL" i="1" dirty="0" smtClean="0">
                <a:solidFill>
                  <a:schemeClr val="tx1"/>
                </a:solidFill>
              </a:rPr>
              <a:t>1</a:t>
            </a:r>
            <a:r>
              <a:rPr lang="en-US" i="1" dirty="0" smtClean="0">
                <a:solidFill>
                  <a:schemeClr val="tx1"/>
                </a:solidFill>
              </a:rPr>
              <a:t>] </a:t>
            </a:r>
            <a:r>
              <a:rPr lang="en-US" i="1" dirty="0">
                <a:solidFill>
                  <a:schemeClr val="tx1"/>
                </a:solidFill>
              </a:rPr>
              <a:t>The </a:t>
            </a:r>
            <a:r>
              <a:rPr lang="en-US" i="1" dirty="0" err="1">
                <a:solidFill>
                  <a:schemeClr val="tx1"/>
                </a:solidFill>
              </a:rPr>
              <a:t>Lausitz</a:t>
            </a:r>
            <a:r>
              <a:rPr lang="en-US" i="1" dirty="0">
                <a:solidFill>
                  <a:schemeClr val="tx1"/>
                </a:solidFill>
              </a:rPr>
              <a:t> culture is also known as the </a:t>
            </a:r>
            <a:r>
              <a:rPr lang="en-US" i="1" dirty="0" err="1">
                <a:solidFill>
                  <a:schemeClr val="tx1"/>
                </a:solidFill>
              </a:rPr>
              <a:t>Lusatian</a:t>
            </a:r>
            <a:r>
              <a:rPr lang="en-US" i="1" dirty="0">
                <a:solidFill>
                  <a:schemeClr val="tx1"/>
                </a:solidFill>
              </a:rPr>
              <a:t> culture and within their territory is an archaeological site and archaeological open-air museum at </a:t>
            </a:r>
            <a:r>
              <a:rPr lang="en-US" i="1" dirty="0" err="1">
                <a:solidFill>
                  <a:schemeClr val="tx1"/>
                </a:solidFill>
              </a:rPr>
              <a:t>Biskupin</a:t>
            </a:r>
            <a:r>
              <a:rPr lang="en-US" i="1" dirty="0">
                <a:solidFill>
                  <a:schemeClr val="tx1"/>
                </a:solidFill>
              </a:rPr>
              <a:t>, Poland, where remnants of such structures were found and reconstructed. The structures found dated from 747–722 </a:t>
            </a:r>
            <a:r>
              <a:rPr lang="en-US" i="1" dirty="0" smtClean="0">
                <a:solidFill>
                  <a:schemeClr val="tx1"/>
                </a:solidFill>
              </a:rPr>
              <a:t>B.C</a:t>
            </a:r>
            <a:endParaRPr lang="pl-PL" i="1" dirty="0" smtClean="0">
              <a:solidFill>
                <a:schemeClr val="tx1"/>
              </a:solidFill>
            </a:endParaRPr>
          </a:p>
          <a:p>
            <a:pPr algn="just"/>
            <a:endParaRPr lang="pl-PL" sz="1200" i="1" dirty="0" smtClean="0">
              <a:solidFill>
                <a:schemeClr val="tx1"/>
              </a:solidFill>
            </a:endParaRPr>
          </a:p>
          <a:p>
            <a:pPr algn="just"/>
            <a:endParaRPr lang="pl-PL" sz="1200" i="1" dirty="0">
              <a:solidFill>
                <a:schemeClr val="tx1"/>
              </a:solidFill>
            </a:endParaRPr>
          </a:p>
          <a:p>
            <a:pPr algn="just"/>
            <a:r>
              <a:rPr lang="pl-PL" sz="1200" dirty="0" smtClean="0"/>
              <a:t>1. </a:t>
            </a:r>
            <a:r>
              <a:rPr lang="en-US" sz="1200" dirty="0" smtClean="0"/>
              <a:t>Upton</a:t>
            </a:r>
            <a:r>
              <a:rPr lang="en-US" sz="1200" dirty="0"/>
              <a:t>, Dell, and John Michael </a:t>
            </a:r>
            <a:r>
              <a:rPr lang="en-US" sz="1200" dirty="0" err="1"/>
              <a:t>Vlach</a:t>
            </a:r>
            <a:r>
              <a:rPr lang="en-US" sz="1200" dirty="0"/>
              <a:t>. </a:t>
            </a:r>
            <a:r>
              <a:rPr lang="en-US" sz="1200" i="1" dirty="0"/>
              <a:t>Common places: readings in American vernacular architecture</a:t>
            </a:r>
            <a:r>
              <a:rPr lang="en-US" sz="1200" dirty="0"/>
              <a:t>. Athens: University of Georgia Press, </a:t>
            </a:r>
            <a:r>
              <a:rPr lang="en-US" sz="1200" dirty="0" smtClean="0"/>
              <a:t>1986, </a:t>
            </a:r>
            <a:r>
              <a:rPr lang="en-US" sz="1200" dirty="0"/>
              <a:t>referencing V. Gordon Childe, </a:t>
            </a:r>
            <a:r>
              <a:rPr lang="en-US" sz="1200" i="1" dirty="0"/>
              <a:t>The Bronze Age</a:t>
            </a:r>
            <a:r>
              <a:rPr lang="en-US" sz="1200" dirty="0"/>
              <a:t>, (NY, Macmillan, 1930, pp. 206-8)</a:t>
            </a:r>
            <a:endParaRPr lang="pl-PL" sz="1200" i="1" dirty="0" smtClean="0">
              <a:solidFill>
                <a:schemeClr val="tx1"/>
              </a:solidFill>
            </a:endParaRPr>
          </a:p>
        </p:txBody>
      </p:sp>
      <p:pic>
        <p:nvPicPr>
          <p:cNvPr id="13"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430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OEM\Desktop\HIBI Wiedeń warsztaty\post and plank\Oberrieden_-_Wohnhaus_Bindern,_Alte_Landstrasse_79,_81_2011-08-29_16-01-02_Shif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476672"/>
            <a:ext cx="8965258" cy="5975671"/>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 xmlns:a16="http://schemas.microsoft.com/office/drawing/2014/main" id="{1F009DDD-96F6-48A9-9C2C-87A1D06249F5}"/>
              </a:ext>
            </a:extLst>
          </p:cNvPr>
          <p:cNvSpPr txBox="1"/>
          <p:nvPr/>
        </p:nvSpPr>
        <p:spPr>
          <a:xfrm>
            <a:off x="10304017" y="4595644"/>
            <a:ext cx="3856879" cy="1569660"/>
          </a:xfrm>
          <a:prstGeom prst="rect">
            <a:avLst/>
          </a:prstGeom>
          <a:noFill/>
        </p:spPr>
        <p:txBody>
          <a:bodyPr wrap="square">
            <a:spAutoFit/>
          </a:bodyPr>
          <a:lstStyle/>
          <a:p>
            <a:pPr marL="228600" indent="-228600">
              <a:buAutoNum type="arabicPeriod"/>
            </a:pPr>
            <a:r>
              <a:rPr lang="pl-PL" sz="1200" i="1" dirty="0" err="1" smtClean="0">
                <a:solidFill>
                  <a:schemeClr val="tx1"/>
                </a:solidFill>
              </a:rPr>
              <a:t>Foundations</a:t>
            </a:r>
            <a:r>
              <a:rPr lang="pl-PL" sz="1200" i="1" dirty="0" smtClean="0">
                <a:solidFill>
                  <a:schemeClr val="tx1"/>
                </a:solidFill>
              </a:rPr>
              <a:t>, </a:t>
            </a:r>
          </a:p>
          <a:p>
            <a:r>
              <a:rPr lang="pl-PL" sz="1200" i="1" dirty="0" smtClean="0">
                <a:solidFill>
                  <a:schemeClr val="tx1"/>
                </a:solidFill>
              </a:rPr>
              <a:t>2. Waterproof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3. Sole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4. </a:t>
            </a:r>
            <a:r>
              <a:rPr lang="pl-PL" sz="1200" i="1" dirty="0" err="1" smtClean="0">
                <a:solidFill>
                  <a:schemeClr val="tx1"/>
                </a:solidFill>
              </a:rPr>
              <a:t>Plank</a:t>
            </a:r>
            <a:r>
              <a:rPr lang="pl-PL" sz="1200" i="1" dirty="0" smtClean="0">
                <a:solidFill>
                  <a:schemeClr val="tx1"/>
                </a:solidFill>
              </a:rPr>
              <a:t> </a:t>
            </a:r>
            <a:r>
              <a:rPr lang="pl-PL" sz="1200" i="1" dirty="0" err="1" smtClean="0">
                <a:solidFill>
                  <a:schemeClr val="tx1"/>
                </a:solidFill>
              </a:rPr>
              <a:t>or</a:t>
            </a:r>
            <a:r>
              <a:rPr lang="pl-PL" sz="1200" i="1" dirty="0" smtClean="0">
                <a:solidFill>
                  <a:schemeClr val="tx1"/>
                </a:solidFill>
              </a:rPr>
              <a:t> Log</a:t>
            </a:r>
          </a:p>
          <a:p>
            <a:r>
              <a:rPr lang="pl-PL" sz="1200" i="1" dirty="0" smtClean="0">
                <a:solidFill>
                  <a:schemeClr val="tx1"/>
                </a:solidFill>
              </a:rPr>
              <a:t>5. </a:t>
            </a:r>
            <a:r>
              <a:rPr lang="pl-PL" sz="1200" i="1" dirty="0" err="1" smtClean="0">
                <a:solidFill>
                  <a:schemeClr val="tx1"/>
                </a:solidFill>
              </a:rPr>
              <a:t>Corner</a:t>
            </a:r>
            <a:r>
              <a:rPr lang="pl-PL" sz="1200" i="1" dirty="0" smtClean="0">
                <a:solidFill>
                  <a:schemeClr val="tx1"/>
                </a:solidFill>
              </a:rPr>
              <a:t> post</a:t>
            </a:r>
          </a:p>
          <a:p>
            <a:r>
              <a:rPr lang="pl-PL" sz="1200" i="1" dirty="0" smtClean="0">
                <a:solidFill>
                  <a:schemeClr val="tx1"/>
                </a:solidFill>
              </a:rPr>
              <a:t>6. Post</a:t>
            </a:r>
          </a:p>
          <a:p>
            <a:r>
              <a:rPr lang="pl-PL" sz="1200" i="1" dirty="0" smtClean="0">
                <a:solidFill>
                  <a:schemeClr val="tx1"/>
                </a:solidFill>
              </a:rPr>
              <a:t>7 Top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8. </a:t>
            </a:r>
            <a:r>
              <a:rPr lang="pl-PL" sz="1200" i="1" dirty="0" err="1" smtClean="0">
                <a:solidFill>
                  <a:schemeClr val="tx1"/>
                </a:solidFill>
              </a:rPr>
              <a:t>Floor</a:t>
            </a:r>
            <a:r>
              <a:rPr lang="pl-PL" sz="1200" i="1" dirty="0" smtClean="0">
                <a:solidFill>
                  <a:schemeClr val="tx1"/>
                </a:solidFill>
              </a:rPr>
              <a:t> </a:t>
            </a:r>
            <a:r>
              <a:rPr lang="pl-PL" sz="1200" i="1" dirty="0" err="1" smtClean="0">
                <a:solidFill>
                  <a:schemeClr val="tx1"/>
                </a:solidFill>
              </a:rPr>
              <a:t>beam</a:t>
            </a:r>
            <a:endParaRPr lang="pl-PL" sz="1200" i="1" dirty="0" smtClean="0">
              <a:solidFill>
                <a:schemeClr val="tx1"/>
              </a:solidFill>
            </a:endParaRPr>
          </a:p>
        </p:txBody>
      </p:sp>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https://pl.wikipedia.org/wiki/Konstrukcja_sumikowo-%C5%82%C4%85tkowa</a:t>
            </a:r>
            <a:endParaRPr lang="pl-PL" sz="10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119336" y="534154"/>
            <a:ext cx="3024336" cy="1169551"/>
          </a:xfrm>
          <a:prstGeom prst="rect">
            <a:avLst/>
          </a:prstGeom>
          <a:noFill/>
        </p:spPr>
        <p:txBody>
          <a:bodyPr wrap="square">
            <a:spAutoFit/>
          </a:bodyPr>
          <a:lstStyle>
            <a:defPPr marR="0" lvl="0" algn="l" rtl="0">
              <a:lnSpc>
                <a:spcPct val="100000"/>
              </a:lnSpc>
              <a:spcBef>
                <a:spcPts val="0"/>
              </a:spcBef>
              <a:spcAft>
                <a:spcPts val="0"/>
              </a:spcAft>
              <a:defRPr/>
            </a:defPPr>
            <a:lvl1pPr>
              <a:defRPr i="1">
                <a:solidFill>
                  <a:srgbClr val="5C8A85"/>
                </a:solidFill>
              </a:defRPr>
            </a:lvl1pPr>
          </a:lstStyle>
          <a:p>
            <a:r>
              <a:rPr lang="pl-PL" dirty="0"/>
              <a:t>2-storey </a:t>
            </a:r>
            <a:r>
              <a:rPr lang="pl-PL" dirty="0" err="1"/>
              <a:t>house</a:t>
            </a:r>
            <a:r>
              <a:rPr lang="pl-PL" dirty="0"/>
              <a:t> with a post and </a:t>
            </a:r>
            <a:r>
              <a:rPr lang="pl-PL" dirty="0" err="1"/>
              <a:t>plank</a:t>
            </a:r>
            <a:r>
              <a:rPr lang="pl-PL" dirty="0"/>
              <a:t> </a:t>
            </a:r>
            <a:r>
              <a:rPr lang="pl-PL" dirty="0" err="1"/>
              <a:t>construction</a:t>
            </a:r>
            <a:r>
              <a:rPr lang="pl-PL" dirty="0"/>
              <a:t>. </a:t>
            </a:r>
            <a:r>
              <a:rPr lang="de-DE" dirty="0"/>
              <a:t>Alte </a:t>
            </a:r>
            <a:r>
              <a:rPr lang="de-DE" dirty="0" err="1"/>
              <a:t>Landstrasse</a:t>
            </a:r>
            <a:r>
              <a:rPr lang="de-DE" dirty="0"/>
              <a:t> 79/81 w Oberrieden (S</a:t>
            </a:r>
            <a:r>
              <a:rPr lang="pl-PL" dirty="0" err="1"/>
              <a:t>witzerland</a:t>
            </a:r>
            <a:r>
              <a:rPr lang="de-DE" dirty="0"/>
              <a:t>)</a:t>
            </a:r>
            <a:r>
              <a:rPr lang="en-US" dirty="0"/>
              <a:t>.</a:t>
            </a:r>
            <a:endParaRPr lang="pl-PL" dirty="0"/>
          </a:p>
          <a:p>
            <a:endParaRPr lang="pl-PL" dirty="0"/>
          </a:p>
        </p:txBody>
      </p:sp>
      <p:pic>
        <p:nvPicPr>
          <p:cNvPr id="14"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29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Prostokąt 3"/>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4" name="Picture 2" descr="C:\Users\OEM\Desktop\HIBI Wiedeń warsztaty\Pułtusk-rekonstrukcj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123" y="0"/>
            <a:ext cx="885855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 xmlns:a16="http://schemas.microsoft.com/office/drawing/2014/main" id="{1F009DDD-96F6-48A9-9C2C-87A1D06249F5}"/>
              </a:ext>
            </a:extLst>
          </p:cNvPr>
          <p:cNvSpPr txBox="1"/>
          <p:nvPr/>
        </p:nvSpPr>
        <p:spPr>
          <a:xfrm>
            <a:off x="9519" y="1109643"/>
            <a:ext cx="3998249" cy="1600438"/>
          </a:xfrm>
          <a:prstGeom prst="rect">
            <a:avLst/>
          </a:prstGeom>
          <a:noFill/>
        </p:spPr>
        <p:txBody>
          <a:bodyPr wrap="square">
            <a:spAutoFit/>
          </a:bodyPr>
          <a:lstStyle/>
          <a:p>
            <a:pPr marL="285750" indent="-285750" algn="just">
              <a:buFontTx/>
              <a:buChar char="-"/>
            </a:pPr>
            <a:r>
              <a:rPr lang="en-US" dirty="0" smtClean="0"/>
              <a:t>a </a:t>
            </a:r>
            <a:r>
              <a:rPr lang="en-US" dirty="0"/>
              <a:t>lack of space inside </a:t>
            </a:r>
            <a:r>
              <a:rPr lang="en-US" dirty="0" smtClean="0"/>
              <a:t>fortifications</a:t>
            </a:r>
            <a:endParaRPr lang="pl-PL" dirty="0" smtClean="0"/>
          </a:p>
          <a:p>
            <a:pPr algn="just"/>
            <a:endParaRPr lang="pl-PL" dirty="0" smtClean="0"/>
          </a:p>
          <a:p>
            <a:pPr marL="285750" indent="-285750" algn="just">
              <a:buFontTx/>
              <a:buChar char="-"/>
            </a:pPr>
            <a:r>
              <a:rPr lang="pl-PL" dirty="0" err="1" smtClean="0"/>
              <a:t>prestige</a:t>
            </a:r>
            <a:endParaRPr lang="pl-PL" dirty="0"/>
          </a:p>
          <a:p>
            <a:pPr marL="285750" indent="-285750" algn="just">
              <a:buFontTx/>
              <a:buChar char="-"/>
            </a:pPr>
            <a:endParaRPr lang="pl-PL" dirty="0" smtClean="0"/>
          </a:p>
          <a:p>
            <a:pPr marL="285750" indent="-285750" algn="just">
              <a:buFontTx/>
              <a:buChar char="-"/>
            </a:pPr>
            <a:r>
              <a:rPr lang="pl-PL" dirty="0" err="1" smtClean="0"/>
              <a:t>defense</a:t>
            </a:r>
            <a:endParaRPr lang="pl-PL" dirty="0" smtClean="0"/>
          </a:p>
          <a:p>
            <a:pPr marL="285750" indent="-285750" algn="just">
              <a:buFontTx/>
              <a:buChar char="-"/>
            </a:pPr>
            <a:endParaRPr lang="pl-PL" dirty="0" smtClean="0"/>
          </a:p>
          <a:p>
            <a:pPr algn="just"/>
            <a:endParaRPr lang="pl-PL" sz="1400" i="1" dirty="0"/>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6163361"/>
            <a:ext cx="12192000" cy="246221"/>
          </a:xfrm>
          <a:prstGeom prst="rect">
            <a:avLst/>
          </a:prstGeom>
        </p:spPr>
        <p:txBody>
          <a:bodyPr wrap="square">
            <a:spAutoFit/>
          </a:bodyPr>
          <a:lstStyle/>
          <a:p>
            <a:pPr algn="r"/>
            <a:r>
              <a:rPr lang="en-US" sz="1000" dirty="0"/>
              <a:t> </a:t>
            </a:r>
            <a:r>
              <a:rPr lang="pl-PL" sz="1000" dirty="0" err="1" smtClean="0"/>
              <a:t>source</a:t>
            </a:r>
            <a:r>
              <a:rPr lang="pl-PL" sz="1000" dirty="0" smtClean="0"/>
              <a:t>: https</a:t>
            </a:r>
            <a:r>
              <a:rPr lang="pl-PL" sz="1000" dirty="0"/>
              <a:t>://medievalheritage.eu/wp-content/uploads/2020/05/Pu%C5%82tusk-rekonstrukcja-01.jpg</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2" y="96887"/>
            <a:ext cx="12182487" cy="523220"/>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1. INTRODUCTION: </a:t>
            </a:r>
            <a:r>
              <a:rPr lang="pl-PL" dirty="0" err="1"/>
              <a:t>Reasons</a:t>
            </a:r>
            <a:r>
              <a:rPr lang="pl-PL" dirty="0"/>
              <a:t> for </a:t>
            </a:r>
            <a:r>
              <a:rPr lang="pl-PL" dirty="0" err="1"/>
              <a:t>multi-storey</a:t>
            </a:r>
            <a:r>
              <a:rPr lang="pl-PL" dirty="0"/>
              <a:t> </a:t>
            </a:r>
            <a:r>
              <a:rPr lang="pl-PL" dirty="0" err="1"/>
              <a:t>construction</a:t>
            </a:r>
            <a:endParaRPr lang="pl-PL" dirty="0"/>
          </a:p>
          <a:p>
            <a:r>
              <a:rPr lang="pl-PL" dirty="0"/>
              <a:t> </a:t>
            </a:r>
          </a:p>
        </p:txBody>
      </p:sp>
      <p:pic>
        <p:nvPicPr>
          <p:cNvPr id="10"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22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EM\Desktop\HIBI Wiedeń warsztaty\post and plank\PA-02-YO2-004 (1).jpg"/>
          <p:cNvPicPr>
            <a:picLocks noChangeAspect="1" noChangeArrowheads="1"/>
          </p:cNvPicPr>
          <p:nvPr/>
        </p:nvPicPr>
        <p:blipFill rotWithShape="1">
          <a:blip r:embed="rId2">
            <a:extLst>
              <a:ext uri="{28A0092B-C50C-407E-A947-70E740481C1C}">
                <a14:useLocalDpi xmlns:a14="http://schemas.microsoft.com/office/drawing/2010/main" val="0"/>
              </a:ext>
            </a:extLst>
          </a:blip>
          <a:srcRect t="5548" b="3604"/>
          <a:stretch/>
        </p:blipFill>
        <p:spPr bwMode="auto">
          <a:xfrm>
            <a:off x="3492210" y="485976"/>
            <a:ext cx="8724470" cy="5751336"/>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https://en.wikipedia.org/wiki/Golden_Plough_Tavern</a:t>
            </a:r>
            <a:endParaRPr lang="pl-PL" sz="10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119336" y="534154"/>
            <a:ext cx="3024336" cy="5478423"/>
          </a:xfrm>
          <a:prstGeom prst="rect">
            <a:avLst/>
          </a:prstGeom>
          <a:noFill/>
        </p:spPr>
        <p:txBody>
          <a:bodyPr wrap="square">
            <a:spAutoFit/>
          </a:bodyPr>
          <a:lstStyle/>
          <a:p>
            <a:pPr algn="just"/>
            <a:r>
              <a:rPr lang="en-US" i="1" dirty="0" smtClean="0">
                <a:solidFill>
                  <a:srgbClr val="5C858A"/>
                </a:solidFill>
              </a:rPr>
              <a:t>The Golden Plough Tavern 1741</a:t>
            </a:r>
            <a:endParaRPr lang="pl-PL" i="1" dirty="0" smtClean="0">
              <a:solidFill>
                <a:srgbClr val="5C858A"/>
              </a:solidFill>
            </a:endParaRPr>
          </a:p>
          <a:p>
            <a:pPr algn="just"/>
            <a:endParaRPr lang="pl-PL" i="1" dirty="0" smtClean="0">
              <a:solidFill>
                <a:schemeClr val="tx1"/>
              </a:solidFill>
            </a:endParaRPr>
          </a:p>
          <a:p>
            <a:pPr algn="just"/>
            <a:r>
              <a:rPr lang="pl-PL" i="1" dirty="0" smtClean="0">
                <a:solidFill>
                  <a:schemeClr val="tx1"/>
                </a:solidFill>
              </a:rPr>
              <a:t>It</a:t>
            </a:r>
            <a:r>
              <a:rPr lang="en-US" i="1" dirty="0" smtClean="0">
                <a:solidFill>
                  <a:schemeClr val="tx1"/>
                </a:solidFill>
              </a:rPr>
              <a:t>s a two-story, Germanic influenced medieval style building. </a:t>
            </a:r>
            <a:endParaRPr lang="pl-PL" i="1" dirty="0" smtClean="0">
              <a:solidFill>
                <a:schemeClr val="tx1"/>
              </a:solidFill>
            </a:endParaRPr>
          </a:p>
          <a:p>
            <a:pPr algn="just"/>
            <a:endParaRPr lang="en-US" i="1" dirty="0" smtClean="0">
              <a:solidFill>
                <a:schemeClr val="tx1"/>
              </a:solidFill>
            </a:endParaRPr>
          </a:p>
          <a:p>
            <a:pPr algn="just"/>
            <a:r>
              <a:rPr lang="en-US" i="1" dirty="0" smtClean="0">
                <a:solidFill>
                  <a:schemeClr val="tx1"/>
                </a:solidFill>
              </a:rPr>
              <a:t>The ground floor wall construction is a rare type which blends timber framing with log building. These walls are framed and the spaces between the posts are </a:t>
            </a:r>
            <a:r>
              <a:rPr lang="en-US" i="1" dirty="0" err="1" smtClean="0">
                <a:solidFill>
                  <a:schemeClr val="tx1"/>
                </a:solidFill>
              </a:rPr>
              <a:t>infilled</a:t>
            </a:r>
            <a:r>
              <a:rPr lang="en-US" i="1" dirty="0" smtClean="0">
                <a:solidFill>
                  <a:schemeClr val="tx1"/>
                </a:solidFill>
              </a:rPr>
              <a:t> with hewn beams, each beam fitted into its own mortise, and the gaps between the beams chinked with stones and mud like a log cabin. This construction technique is similar to timber framing </a:t>
            </a:r>
            <a:r>
              <a:rPr lang="en-US" i="1" dirty="0" err="1" smtClean="0">
                <a:solidFill>
                  <a:schemeClr val="tx1"/>
                </a:solidFill>
              </a:rPr>
              <a:t>infilled</a:t>
            </a:r>
            <a:r>
              <a:rPr lang="en-US" i="1" dirty="0" smtClean="0">
                <a:solidFill>
                  <a:schemeClr val="tx1"/>
                </a:solidFill>
              </a:rPr>
              <a:t> with planks known by many names including post-and-plank.</a:t>
            </a:r>
          </a:p>
          <a:p>
            <a:pPr algn="just"/>
            <a:endParaRPr lang="en-US" i="1" dirty="0" smtClean="0">
              <a:solidFill>
                <a:schemeClr val="tx1"/>
              </a:solidFill>
            </a:endParaRPr>
          </a:p>
          <a:p>
            <a:pPr algn="just"/>
            <a:r>
              <a:rPr lang="en-US" i="1" dirty="0" smtClean="0">
                <a:solidFill>
                  <a:schemeClr val="tx1"/>
                </a:solidFill>
              </a:rPr>
              <a:t>The upper walls are half timbered in a Germanic style with brick </a:t>
            </a:r>
            <a:r>
              <a:rPr lang="en-US" i="1" dirty="0" err="1" smtClean="0">
                <a:solidFill>
                  <a:schemeClr val="tx1"/>
                </a:solidFill>
              </a:rPr>
              <a:t>nog</a:t>
            </a:r>
            <a:r>
              <a:rPr lang="en-US" i="1" dirty="0" smtClean="0">
                <a:solidFill>
                  <a:schemeClr val="tx1"/>
                </a:solidFill>
              </a:rPr>
              <a:t> and wattle and daub infill. Half timbered buildings in America are relatively rare, generally found in some areas settled by German immigrants.</a:t>
            </a:r>
            <a:endParaRPr lang="pl-PL" sz="1200" i="1" dirty="0" smtClean="0">
              <a:solidFill>
                <a:schemeClr val="tx1"/>
              </a:solidFill>
            </a:endParaRPr>
          </a:p>
        </p:txBody>
      </p:sp>
      <p:pic>
        <p:nvPicPr>
          <p:cNvPr id="11"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52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EM\Desktop\HIBI Wiedeń warsztaty\post and plank\navarre-anderson-trading-post.jpg"/>
          <p:cNvPicPr>
            <a:picLocks noChangeAspect="1" noChangeArrowheads="1"/>
          </p:cNvPicPr>
          <p:nvPr/>
        </p:nvPicPr>
        <p:blipFill rotWithShape="1">
          <a:blip r:embed="rId2">
            <a:extLst>
              <a:ext uri="{28A0092B-C50C-407E-A947-70E740481C1C}">
                <a14:useLocalDpi xmlns:a14="http://schemas.microsoft.com/office/drawing/2010/main" val="0"/>
              </a:ext>
            </a:extLst>
          </a:blip>
          <a:srcRect l="21774" t="-2" r="4705" b="5301"/>
          <a:stretch/>
        </p:blipFill>
        <p:spPr bwMode="auto">
          <a:xfrm>
            <a:off x="-24680" y="404664"/>
            <a:ext cx="8820000" cy="5868000"/>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https://k1025.com/navarre-anderson/</a:t>
            </a:r>
            <a:endParaRPr lang="pl-PL" sz="10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8976320" y="534154"/>
            <a:ext cx="3024336" cy="3754874"/>
          </a:xfrm>
          <a:prstGeom prst="rect">
            <a:avLst/>
          </a:prstGeom>
          <a:noFill/>
        </p:spPr>
        <p:txBody>
          <a:bodyPr wrap="square">
            <a:spAutoFit/>
          </a:bodyPr>
          <a:lstStyle/>
          <a:p>
            <a:pPr algn="just"/>
            <a:r>
              <a:rPr lang="en-US" i="1" dirty="0">
                <a:solidFill>
                  <a:srgbClr val="5C858A"/>
                </a:solidFill>
              </a:rPr>
              <a:t>Navarre Anderson Trading Post Complex, Monroe, MI, </a:t>
            </a:r>
            <a:r>
              <a:rPr lang="en-US" i="1" dirty="0" smtClean="0">
                <a:solidFill>
                  <a:srgbClr val="5C858A"/>
                </a:solidFill>
              </a:rPr>
              <a:t>USA</a:t>
            </a:r>
            <a:r>
              <a:rPr lang="pl-PL" i="1" dirty="0">
                <a:solidFill>
                  <a:srgbClr val="5C858A"/>
                </a:solidFill>
              </a:rPr>
              <a:t> 1789</a:t>
            </a:r>
            <a:endParaRPr lang="pl-PL" i="1" dirty="0" smtClean="0">
              <a:solidFill>
                <a:srgbClr val="5C858A"/>
              </a:solidFill>
            </a:endParaRPr>
          </a:p>
          <a:p>
            <a:pPr algn="just"/>
            <a:endParaRPr lang="pl-PL" i="1" dirty="0">
              <a:solidFill>
                <a:srgbClr val="FF0000"/>
              </a:solidFill>
            </a:endParaRPr>
          </a:p>
          <a:p>
            <a:pPr algn="just"/>
            <a:endParaRPr lang="pl-PL" i="1" dirty="0">
              <a:solidFill>
                <a:schemeClr val="tx1"/>
              </a:solidFill>
            </a:endParaRPr>
          </a:p>
          <a:p>
            <a:pPr algn="just"/>
            <a:r>
              <a:rPr lang="en-US" i="1" dirty="0" smtClean="0">
                <a:solidFill>
                  <a:schemeClr val="tx1"/>
                </a:solidFill>
              </a:rPr>
              <a:t>.The </a:t>
            </a:r>
            <a:r>
              <a:rPr lang="en-US" i="1" dirty="0">
                <a:solidFill>
                  <a:schemeClr val="tx1"/>
                </a:solidFill>
              </a:rPr>
              <a:t>Trading Post complex is set up to represent a French pioneer homestead along the River Raisin. The main building, built in 1789 by </a:t>
            </a:r>
            <a:r>
              <a:rPr lang="en-US" i="1" dirty="0" err="1">
                <a:solidFill>
                  <a:schemeClr val="tx1"/>
                </a:solidFill>
              </a:rPr>
              <a:t>Utreau</a:t>
            </a:r>
            <a:r>
              <a:rPr lang="en-US" i="1" dirty="0">
                <a:solidFill>
                  <a:schemeClr val="tx1"/>
                </a:solidFill>
              </a:rPr>
              <a:t> Navarre, is the oldest wooden residence still standing in Michigan. It is the most complete example of French-Canadian "piece-</a:t>
            </a:r>
            <a:r>
              <a:rPr lang="en-US" i="1" dirty="0" err="1">
                <a:solidFill>
                  <a:schemeClr val="tx1"/>
                </a:solidFill>
              </a:rPr>
              <a:t>sur</a:t>
            </a:r>
            <a:r>
              <a:rPr lang="en-US" i="1" dirty="0">
                <a:solidFill>
                  <a:schemeClr val="tx1"/>
                </a:solidFill>
              </a:rPr>
              <a:t>-piece" construction in the Old Northwest. It has been restored to 1797. Other buildings include an 1810 cookhouse and a replica 1790's French-Canadian style barn.</a:t>
            </a:r>
            <a:endParaRPr lang="pl-PL" sz="1200" i="1" dirty="0" smtClean="0">
              <a:solidFill>
                <a:schemeClr val="tx1"/>
              </a:solidFill>
            </a:endParaRPr>
          </a:p>
        </p:txBody>
      </p:sp>
      <p:pic>
        <p:nvPicPr>
          <p:cNvPr id="11"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913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OEM\Desktop\HIBI Wiedeń warsztaty\post and plank\12011131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35" y="3190601"/>
            <a:ext cx="3737441" cy="324848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OEM\Desktop\HIBI Wiedeń warsztaty\post and plank\800px-Schwarzwaelder_Bauernhaus_um_1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649" y="425930"/>
            <a:ext cx="7688350" cy="5737431"/>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https://en.wikipedia.org/wiki/Black_Forest_house</a:t>
            </a:r>
            <a:endParaRPr lang="pl-PL" sz="1000" i="1" dirty="0"/>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119336" y="534154"/>
            <a:ext cx="4176464" cy="2462213"/>
          </a:xfrm>
          <a:prstGeom prst="rect">
            <a:avLst/>
          </a:prstGeom>
          <a:noFill/>
        </p:spPr>
        <p:txBody>
          <a:bodyPr wrap="square">
            <a:spAutoFit/>
          </a:bodyPr>
          <a:lstStyle/>
          <a:p>
            <a:pPr algn="just"/>
            <a:r>
              <a:rPr lang="en-US" i="1" dirty="0">
                <a:solidFill>
                  <a:srgbClr val="5C858A"/>
                </a:solidFill>
              </a:rPr>
              <a:t>House of a Black Forest </a:t>
            </a:r>
            <a:r>
              <a:rPr lang="pl-PL" i="1" dirty="0" smtClean="0">
                <a:solidFill>
                  <a:srgbClr val="5C858A"/>
                </a:solidFill>
              </a:rPr>
              <a:t>~</a:t>
            </a:r>
            <a:r>
              <a:rPr lang="en-US" i="1" dirty="0" smtClean="0">
                <a:solidFill>
                  <a:srgbClr val="5C858A"/>
                </a:solidFill>
              </a:rPr>
              <a:t>1900</a:t>
            </a:r>
            <a:r>
              <a:rPr lang="pl-PL" i="1" dirty="0" smtClean="0">
                <a:solidFill>
                  <a:srgbClr val="5C858A"/>
                </a:solidFill>
              </a:rPr>
              <a:t> , Germany</a:t>
            </a:r>
            <a:endParaRPr lang="pl-PL" i="1" dirty="0" smtClean="0">
              <a:solidFill>
                <a:srgbClr val="5C858A"/>
              </a:solidFill>
            </a:endParaRPr>
          </a:p>
          <a:p>
            <a:pPr algn="just"/>
            <a:endParaRPr lang="pl-PL" i="1" dirty="0" smtClean="0">
              <a:solidFill>
                <a:schemeClr val="tx1"/>
              </a:solidFill>
            </a:endParaRPr>
          </a:p>
          <a:p>
            <a:pPr algn="just"/>
            <a:r>
              <a:rPr lang="en-US" i="1" dirty="0">
                <a:solidFill>
                  <a:schemeClr val="tx1"/>
                </a:solidFill>
              </a:rPr>
              <a:t>The Black Forest </a:t>
            </a:r>
            <a:r>
              <a:rPr lang="en-US" i="1" dirty="0" smtClean="0">
                <a:solidFill>
                  <a:schemeClr val="tx1"/>
                </a:solidFill>
              </a:rPr>
              <a:t>house (</a:t>
            </a:r>
            <a:r>
              <a:rPr lang="en-US" i="1" dirty="0" err="1" smtClean="0">
                <a:solidFill>
                  <a:schemeClr val="tx1"/>
                </a:solidFill>
              </a:rPr>
              <a:t>Schwarzwaldhaus</a:t>
            </a:r>
            <a:r>
              <a:rPr lang="en-US" i="1" dirty="0">
                <a:solidFill>
                  <a:schemeClr val="tx1"/>
                </a:solidFill>
              </a:rPr>
              <a:t>) is a byre-dwelling that is found mainly in the central and southern parts of the Black Forest in southwestern Germany. It is </a:t>
            </a:r>
            <a:r>
              <a:rPr lang="en-US" i="1" dirty="0" err="1">
                <a:solidFill>
                  <a:schemeClr val="tx1"/>
                </a:solidFill>
              </a:rPr>
              <a:t>characterised</a:t>
            </a:r>
            <a:r>
              <a:rPr lang="en-US" i="1" dirty="0">
                <a:solidFill>
                  <a:schemeClr val="tx1"/>
                </a:solidFill>
              </a:rPr>
              <a:t> externally by a long hipped or half-hipped roof that descends to the height of the ground floor. This type of dwelling is suited to the conditions of the Black Forest: hillside locations, broad tracks, high levels of snowfall and heavy wind loading.</a:t>
            </a:r>
            <a:endParaRPr lang="pl-PL" sz="1200" i="1" dirty="0" smtClean="0">
              <a:solidFill>
                <a:schemeClr val="tx1"/>
              </a:solidFill>
            </a:endParaRPr>
          </a:p>
        </p:txBody>
      </p:sp>
      <p:pic>
        <p:nvPicPr>
          <p:cNvPr id="11"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43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EM\Desktop\HIBI Wiedeń warsztaty\post and plank\2016-12-22 Guildem.jpg"/>
          <p:cNvPicPr>
            <a:picLocks noChangeAspect="1" noChangeArrowheads="1"/>
          </p:cNvPicPr>
          <p:nvPr/>
        </p:nvPicPr>
        <p:blipFill rotWithShape="1">
          <a:blip r:embed="rId2">
            <a:extLst>
              <a:ext uri="{28A0092B-C50C-407E-A947-70E740481C1C}">
                <a14:useLocalDpi xmlns:a14="http://schemas.microsoft.com/office/drawing/2010/main" val="0"/>
              </a:ext>
            </a:extLst>
          </a:blip>
          <a:srcRect l="10431" t="-2" r="-10483" b="-1650"/>
          <a:stretch/>
        </p:blipFill>
        <p:spPr bwMode="auto">
          <a:xfrm>
            <a:off x="2232000" y="461505"/>
            <a:ext cx="11124000" cy="5796000"/>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Post and </a:t>
            </a:r>
            <a:r>
              <a:rPr lang="pl-PL" dirty="0" err="1"/>
              <a:t>Plank</a:t>
            </a:r>
            <a:r>
              <a:rPr lang="pl-PL" dirty="0"/>
              <a:t> Construction</a:t>
            </a:r>
          </a:p>
        </p:txBody>
      </p:sp>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0" y="6163361"/>
            <a:ext cx="12192000" cy="246221"/>
          </a:xfrm>
          <a:prstGeom prst="rect">
            <a:avLst/>
          </a:prstGeom>
        </p:spPr>
        <p:txBody>
          <a:bodyPr wrap="square">
            <a:spAutoFit/>
          </a:bodyPr>
          <a:lstStyle/>
          <a:p>
            <a:pPr algn="r"/>
            <a:r>
              <a:rPr lang="pl-PL" sz="1000" dirty="0"/>
              <a:t>https://www.ebi-holzwerkstatt.de/files/content/images/referenzen/hausbau/staender-bohlen-haus/2016-12-22%20Guildem.jpg</a:t>
            </a:r>
            <a:endParaRPr lang="pl-PL" sz="1000" i="1" dirty="0"/>
          </a:p>
        </p:txBody>
      </p:sp>
      <p:pic>
        <p:nvPicPr>
          <p:cNvPr id="9"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77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266" name="Picture 2" descr="C:\Users\OEM\Desktop\Schematy konstr drewnianwj\htc 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548680"/>
            <a:ext cx="7636900" cy="5727676"/>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    https://</a:t>
            </a:r>
            <a:r>
              <a:rPr lang="pl-PL" sz="1000" dirty="0" smtClean="0"/>
              <a:t>www.britannica.com/technology/half-timber-work                                                                                                                                                                                                                           </a:t>
            </a:r>
            <a:r>
              <a:rPr lang="pl-PL" sz="1000" dirty="0"/>
              <a:t>Author</a:t>
            </a:r>
            <a:r>
              <a:rPr lang="pl-PL" sz="1000" dirty="0" smtClean="0"/>
              <a:t>: Paweł Mika</a:t>
            </a:r>
            <a:endParaRPr lang="pl-PL" sz="1000" dirty="0"/>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88042"/>
            <a:ext cx="4718329" cy="5262979"/>
          </a:xfrm>
          <a:prstGeom prst="rect">
            <a:avLst/>
          </a:prstGeom>
          <a:noFill/>
        </p:spPr>
        <p:txBody>
          <a:bodyPr wrap="square">
            <a:spAutoFit/>
          </a:bodyPr>
          <a:lstStyle/>
          <a:p>
            <a:pPr algn="just"/>
            <a:r>
              <a:rPr lang="pl-PL" dirty="0" smtClean="0"/>
              <a:t>P</a:t>
            </a:r>
            <a:r>
              <a:rPr lang="en-US" dirty="0" err="1" smtClean="0"/>
              <a:t>ost</a:t>
            </a:r>
            <a:r>
              <a:rPr lang="en-US" dirty="0" smtClean="0"/>
              <a:t>-and-beam structures</a:t>
            </a:r>
            <a:r>
              <a:rPr lang="pl-PL" dirty="0" smtClean="0"/>
              <a:t> </a:t>
            </a:r>
            <a:r>
              <a:rPr lang="en-US" dirty="0" smtClean="0"/>
              <a:t>were </a:t>
            </a:r>
            <a:r>
              <a:rPr lang="en-US" dirty="0"/>
              <a:t>the precursors of half-timbered </a:t>
            </a:r>
            <a:r>
              <a:rPr lang="en-US" dirty="0" smtClean="0"/>
              <a:t>buildings.</a:t>
            </a:r>
            <a:r>
              <a:rPr lang="pl-PL" dirty="0" smtClean="0"/>
              <a:t> </a:t>
            </a:r>
            <a:r>
              <a:rPr lang="en-US" dirty="0"/>
              <a:t>Half-timbered construction was the </a:t>
            </a:r>
            <a:r>
              <a:rPr lang="en-US" dirty="0" smtClean="0"/>
              <a:t>main</a:t>
            </a:r>
            <a:r>
              <a:rPr lang="pl-PL" dirty="0" smtClean="0"/>
              <a:t> </a:t>
            </a:r>
            <a:r>
              <a:rPr lang="en-US" dirty="0" smtClean="0"/>
              <a:t>method </a:t>
            </a:r>
            <a:r>
              <a:rPr lang="en-US" dirty="0"/>
              <a:t>used to build buildings in </a:t>
            </a:r>
            <a:r>
              <a:rPr lang="en-US" dirty="0" err="1" smtClean="0"/>
              <a:t>centralEuropean</a:t>
            </a:r>
            <a:r>
              <a:rPr lang="en-US" dirty="0" smtClean="0"/>
              <a:t> </a:t>
            </a:r>
            <a:r>
              <a:rPr lang="en-US" dirty="0"/>
              <a:t>cities from the Middle Ages </a:t>
            </a:r>
            <a:r>
              <a:rPr lang="en-US" dirty="0" smtClean="0"/>
              <a:t>until </a:t>
            </a:r>
            <a:r>
              <a:rPr lang="en-US" dirty="0"/>
              <a:t>the 19th </a:t>
            </a:r>
            <a:r>
              <a:rPr lang="en-US" dirty="0" smtClean="0"/>
              <a:t>century</a:t>
            </a:r>
            <a:r>
              <a:rPr lang="pl-PL" dirty="0" smtClean="0"/>
              <a:t>. </a:t>
            </a:r>
          </a:p>
          <a:p>
            <a:pPr algn="just"/>
            <a:r>
              <a:rPr lang="pl-PL" dirty="0" smtClean="0"/>
              <a:t>Half-</a:t>
            </a:r>
            <a:r>
              <a:rPr lang="pl-PL" dirty="0" err="1" smtClean="0"/>
              <a:t>timbered</a:t>
            </a:r>
            <a:r>
              <a:rPr lang="pl-PL" dirty="0" smtClean="0"/>
              <a:t> </a:t>
            </a:r>
            <a:r>
              <a:rPr lang="pl-PL" dirty="0" err="1" smtClean="0"/>
              <a:t>construction</a:t>
            </a:r>
            <a:r>
              <a:rPr lang="pl-PL" dirty="0" smtClean="0"/>
              <a:t> </a:t>
            </a:r>
            <a:r>
              <a:rPr lang="en-US" dirty="0" smtClean="0"/>
              <a:t>represented </a:t>
            </a:r>
            <a:r>
              <a:rPr lang="en-US" dirty="0"/>
              <a:t>a revolution in </a:t>
            </a:r>
            <a:r>
              <a:rPr lang="en-US" dirty="0" smtClean="0"/>
              <a:t>construction.</a:t>
            </a:r>
            <a:r>
              <a:rPr lang="pl-PL" dirty="0" smtClean="0"/>
              <a:t> </a:t>
            </a:r>
            <a:r>
              <a:rPr lang="en-US" dirty="0" smtClean="0"/>
              <a:t>It </a:t>
            </a:r>
            <a:r>
              <a:rPr lang="en-US" dirty="0"/>
              <a:t>was now possible to build </a:t>
            </a:r>
            <a:r>
              <a:rPr lang="en-US" dirty="0" smtClean="0"/>
              <a:t>timber</a:t>
            </a:r>
            <a:r>
              <a:rPr lang="pl-PL" dirty="0" smtClean="0"/>
              <a:t> </a:t>
            </a:r>
            <a:r>
              <a:rPr lang="en-US" dirty="0" smtClean="0"/>
              <a:t>structures</a:t>
            </a:r>
            <a:r>
              <a:rPr lang="pl-PL" dirty="0" smtClean="0"/>
              <a:t> </a:t>
            </a:r>
            <a:r>
              <a:rPr lang="en-US" dirty="0" smtClean="0"/>
              <a:t>which </a:t>
            </a:r>
            <a:r>
              <a:rPr lang="en-US" dirty="0"/>
              <a:t>would last several hundred </a:t>
            </a:r>
            <a:r>
              <a:rPr lang="en-US" dirty="0" smtClean="0"/>
              <a:t>years</a:t>
            </a:r>
            <a:r>
              <a:rPr lang="pl-PL" dirty="0" smtClean="0"/>
              <a:t> </a:t>
            </a:r>
            <a:r>
              <a:rPr lang="pl-PL" dirty="0" err="1" smtClean="0"/>
              <a:t>because</a:t>
            </a:r>
            <a:r>
              <a:rPr lang="pl-PL" dirty="0" smtClean="0"/>
              <a:t> </a:t>
            </a:r>
            <a:r>
              <a:rPr lang="pl-PL" dirty="0" err="1"/>
              <a:t>individual</a:t>
            </a:r>
            <a:r>
              <a:rPr lang="pl-PL" dirty="0"/>
              <a:t> </a:t>
            </a:r>
            <a:r>
              <a:rPr lang="pl-PL" dirty="0" err="1"/>
              <a:t>load-bearing</a:t>
            </a:r>
            <a:r>
              <a:rPr lang="pl-PL" dirty="0"/>
              <a:t> </a:t>
            </a:r>
            <a:r>
              <a:rPr lang="pl-PL" dirty="0" err="1" smtClean="0"/>
              <a:t>elements</a:t>
            </a:r>
            <a:r>
              <a:rPr lang="pl-PL" dirty="0" smtClean="0"/>
              <a:t> </a:t>
            </a:r>
            <a:r>
              <a:rPr lang="en-US" dirty="0" smtClean="0"/>
              <a:t>could </a:t>
            </a:r>
            <a:r>
              <a:rPr lang="en-US" dirty="0"/>
              <a:t>be replaced without </a:t>
            </a:r>
            <a:r>
              <a:rPr lang="en-US" dirty="0" err="1"/>
              <a:t>jeopardising</a:t>
            </a:r>
            <a:r>
              <a:rPr lang="en-US" dirty="0"/>
              <a:t> </a:t>
            </a:r>
            <a:r>
              <a:rPr lang="en-US" dirty="0" smtClean="0"/>
              <a:t>the</a:t>
            </a:r>
            <a:r>
              <a:rPr lang="pl-PL" dirty="0" smtClean="0"/>
              <a:t> </a:t>
            </a:r>
            <a:r>
              <a:rPr lang="pl-PL" dirty="0" err="1" smtClean="0"/>
              <a:t>entire</a:t>
            </a:r>
            <a:r>
              <a:rPr lang="pl-PL" dirty="0" smtClean="0"/>
              <a:t> </a:t>
            </a:r>
            <a:r>
              <a:rPr lang="pl-PL" dirty="0" err="1"/>
              <a:t>structure</a:t>
            </a:r>
            <a:r>
              <a:rPr lang="pl-PL" dirty="0" smtClean="0"/>
              <a:t>. (</a:t>
            </a:r>
            <a:r>
              <a:rPr lang="en-US" dirty="0"/>
              <a:t>H. Kaufmann S. </a:t>
            </a:r>
            <a:r>
              <a:rPr lang="en-US" dirty="0" err="1"/>
              <a:t>Krötsch</a:t>
            </a:r>
            <a:r>
              <a:rPr lang="en-US" dirty="0"/>
              <a:t> S. Winter, Manual of </a:t>
            </a:r>
            <a:r>
              <a:rPr lang="en-US" dirty="0" err="1"/>
              <a:t>Multistorey</a:t>
            </a:r>
            <a:r>
              <a:rPr lang="en-US" dirty="0"/>
              <a:t> Timber Construction </a:t>
            </a:r>
            <a:r>
              <a:rPr lang="pl-PL" dirty="0" smtClean="0"/>
              <a:t>)</a:t>
            </a:r>
          </a:p>
          <a:p>
            <a:pPr algn="just"/>
            <a:endParaRPr lang="pl-PL" dirty="0" smtClean="0"/>
          </a:p>
          <a:p>
            <a:pPr algn="just"/>
            <a:r>
              <a:rPr lang="en-US" dirty="0" smtClean="0"/>
              <a:t>Half-timber work</a:t>
            </a:r>
            <a:r>
              <a:rPr lang="pl-PL" dirty="0" smtClean="0"/>
              <a:t> (post and </a:t>
            </a:r>
            <a:r>
              <a:rPr lang="pl-PL" dirty="0" err="1" smtClean="0"/>
              <a:t>beam</a:t>
            </a:r>
            <a:r>
              <a:rPr lang="pl-PL" dirty="0" smtClean="0"/>
              <a:t>) -</a:t>
            </a:r>
            <a:r>
              <a:rPr lang="en-US" dirty="0" smtClean="0"/>
              <a:t> method </a:t>
            </a:r>
            <a:r>
              <a:rPr lang="en-US" dirty="0"/>
              <a:t>of building in which external and internal walls are constructed of timber frames and the spaces between the structural members are filled with such materials as brick, plaster, or wattle and daub. Traditionally, a half-timbered building was made of squared oak timbers joined by mortises, </a:t>
            </a:r>
            <a:r>
              <a:rPr lang="en-US" dirty="0" err="1" smtClean="0"/>
              <a:t>tenons</a:t>
            </a:r>
            <a:r>
              <a:rPr lang="en-US" dirty="0" smtClean="0"/>
              <a:t> </a:t>
            </a:r>
            <a:r>
              <a:rPr lang="en-US" dirty="0"/>
              <a:t>and wooden </a:t>
            </a:r>
            <a:r>
              <a:rPr lang="en-US" dirty="0" smtClean="0"/>
              <a:t>pegs</a:t>
            </a:r>
            <a:r>
              <a:rPr lang="pl-PL" dirty="0" smtClean="0"/>
              <a:t>.</a:t>
            </a:r>
            <a:r>
              <a:rPr lang="en-US" dirty="0" smtClean="0"/>
              <a:t> </a:t>
            </a:r>
            <a:r>
              <a:rPr lang="pl-PL" dirty="0" smtClean="0"/>
              <a:t>T</a:t>
            </a:r>
            <a:r>
              <a:rPr lang="en-US" dirty="0" smtClean="0"/>
              <a:t>he </a:t>
            </a:r>
            <a:r>
              <a:rPr lang="en-US" dirty="0"/>
              <a:t>building’s </a:t>
            </a:r>
            <a:r>
              <a:rPr lang="en-US" dirty="0" err="1"/>
              <a:t>cagelike</a:t>
            </a:r>
            <a:r>
              <a:rPr lang="en-US" dirty="0"/>
              <a:t> structural skeleton is often strengthened at the corners with braces. This method of timber framing was adapted to both low, rambling country homes and </a:t>
            </a:r>
            <a:r>
              <a:rPr lang="en-US" b="1" dirty="0"/>
              <a:t>six- or seven-storied </a:t>
            </a:r>
            <a:r>
              <a:rPr lang="en-US" dirty="0"/>
              <a:t>buildings in crowded towns. </a:t>
            </a:r>
            <a:endParaRPr lang="pl-PL" dirty="0" smtClean="0"/>
          </a:p>
          <a:p>
            <a:pPr algn="just"/>
            <a:endParaRPr lang="pl-PL" dirty="0"/>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r>
              <a:rPr lang="pl-PL" dirty="0"/>
              <a:t> / Post and </a:t>
            </a:r>
            <a:r>
              <a:rPr lang="pl-PL" dirty="0" err="1"/>
              <a:t>Beam</a:t>
            </a:r>
            <a:endParaRPr lang="pl-PL" dirty="0"/>
          </a:p>
        </p:txBody>
      </p:sp>
      <p:pic>
        <p:nvPicPr>
          <p:cNvPr id="15"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028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smtClean="0"/>
              <a:t>Author: Paweł Mika</a:t>
            </a:r>
            <a:endParaRPr lang="pl-PL" sz="1000" dirty="0"/>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10114408" y="4077072"/>
            <a:ext cx="3856879" cy="1938992"/>
          </a:xfrm>
          <a:prstGeom prst="rect">
            <a:avLst/>
          </a:prstGeom>
          <a:noFill/>
        </p:spPr>
        <p:txBody>
          <a:bodyPr wrap="square">
            <a:spAutoFit/>
          </a:bodyPr>
          <a:lstStyle/>
          <a:p>
            <a:pPr marL="228600" indent="-228600">
              <a:buAutoNum type="arabicPeriod"/>
            </a:pPr>
            <a:r>
              <a:rPr lang="pl-PL" sz="1200" i="1" dirty="0" err="1" smtClean="0">
                <a:solidFill>
                  <a:schemeClr val="tx1"/>
                </a:solidFill>
              </a:rPr>
              <a:t>Foundations</a:t>
            </a:r>
            <a:r>
              <a:rPr lang="pl-PL" sz="1200" i="1" dirty="0" smtClean="0">
                <a:solidFill>
                  <a:schemeClr val="tx1"/>
                </a:solidFill>
              </a:rPr>
              <a:t>, </a:t>
            </a:r>
          </a:p>
          <a:p>
            <a:r>
              <a:rPr lang="pl-PL" sz="1200" i="1" dirty="0" smtClean="0">
                <a:solidFill>
                  <a:schemeClr val="tx1"/>
                </a:solidFill>
              </a:rPr>
              <a:t>2. Waterproof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3. Sole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4. </a:t>
            </a:r>
            <a:r>
              <a:rPr lang="pl-PL" sz="1200" i="1" dirty="0" err="1" smtClean="0">
                <a:solidFill>
                  <a:schemeClr val="tx1"/>
                </a:solidFill>
              </a:rPr>
              <a:t>Brace</a:t>
            </a:r>
            <a:endParaRPr lang="pl-PL" sz="1200" i="1" dirty="0" smtClean="0">
              <a:solidFill>
                <a:schemeClr val="tx1"/>
              </a:solidFill>
            </a:endParaRPr>
          </a:p>
          <a:p>
            <a:r>
              <a:rPr lang="pl-PL" sz="1200" i="1" dirty="0" smtClean="0">
                <a:solidFill>
                  <a:schemeClr val="tx1"/>
                </a:solidFill>
              </a:rPr>
              <a:t>5. </a:t>
            </a:r>
            <a:r>
              <a:rPr lang="pl-PL" sz="1200" i="1" dirty="0" err="1" smtClean="0">
                <a:solidFill>
                  <a:schemeClr val="tx1"/>
                </a:solidFill>
              </a:rPr>
              <a:t>Main</a:t>
            </a:r>
            <a:r>
              <a:rPr lang="pl-PL" sz="1200" i="1" dirty="0" smtClean="0">
                <a:solidFill>
                  <a:schemeClr val="tx1"/>
                </a:solidFill>
              </a:rPr>
              <a:t> post</a:t>
            </a:r>
          </a:p>
          <a:p>
            <a:r>
              <a:rPr lang="pl-PL" sz="1200" i="1" dirty="0" smtClean="0">
                <a:solidFill>
                  <a:schemeClr val="tx1"/>
                </a:solidFill>
              </a:rPr>
              <a:t>6. </a:t>
            </a:r>
            <a:r>
              <a:rPr lang="pl-PL" sz="1200" i="1" dirty="0" err="1" smtClean="0">
                <a:solidFill>
                  <a:schemeClr val="tx1"/>
                </a:solidFill>
              </a:rPr>
              <a:t>Secondary</a:t>
            </a:r>
            <a:r>
              <a:rPr lang="pl-PL" sz="1200" i="1" dirty="0" smtClean="0">
                <a:solidFill>
                  <a:schemeClr val="tx1"/>
                </a:solidFill>
              </a:rPr>
              <a:t> post (1-1,2m)</a:t>
            </a:r>
          </a:p>
          <a:p>
            <a:r>
              <a:rPr lang="pl-PL" sz="1200" i="1" dirty="0" smtClean="0">
                <a:solidFill>
                  <a:schemeClr val="tx1"/>
                </a:solidFill>
              </a:rPr>
              <a:t>7. </a:t>
            </a:r>
            <a:r>
              <a:rPr lang="pl-PL" sz="1200" i="1" dirty="0" err="1" smtClean="0">
                <a:solidFill>
                  <a:schemeClr val="tx1"/>
                </a:solidFill>
              </a:rPr>
              <a:t>Lintel</a:t>
            </a:r>
            <a:endParaRPr lang="pl-PL" sz="1200" i="1" dirty="0" smtClean="0">
              <a:solidFill>
                <a:schemeClr val="tx1"/>
              </a:solidFill>
            </a:endParaRPr>
          </a:p>
          <a:p>
            <a:r>
              <a:rPr lang="pl-PL" sz="1200" i="1" dirty="0" smtClean="0">
                <a:solidFill>
                  <a:schemeClr val="tx1"/>
                </a:solidFill>
              </a:rPr>
              <a:t>8 Top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9. </a:t>
            </a:r>
            <a:r>
              <a:rPr lang="pl-PL" sz="1200" i="1" dirty="0" err="1" smtClean="0">
                <a:solidFill>
                  <a:schemeClr val="tx1"/>
                </a:solidFill>
              </a:rPr>
              <a:t>Floor</a:t>
            </a:r>
            <a:r>
              <a:rPr lang="pl-PL" sz="1200" i="1" dirty="0" smtClean="0">
                <a:solidFill>
                  <a:schemeClr val="tx1"/>
                </a:solidFill>
              </a:rPr>
              <a:t> </a:t>
            </a:r>
            <a:r>
              <a:rPr lang="pl-PL" sz="1200" i="1" dirty="0" err="1" smtClean="0">
                <a:solidFill>
                  <a:schemeClr val="tx1"/>
                </a:solidFill>
              </a:rPr>
              <a:t>beam</a:t>
            </a:r>
            <a:endParaRPr lang="pl-PL" sz="1200" i="1" dirty="0" smtClean="0">
              <a:solidFill>
                <a:schemeClr val="tx1"/>
              </a:solidFill>
            </a:endParaRPr>
          </a:p>
          <a:p>
            <a:r>
              <a:rPr lang="pl-PL" sz="1200" i="1" dirty="0" smtClean="0">
                <a:solidFill>
                  <a:schemeClr val="tx1"/>
                </a:solidFill>
              </a:rPr>
              <a:t>10. </a:t>
            </a:r>
            <a:r>
              <a:rPr lang="pl-PL" sz="1200" i="1" dirty="0" err="1" smtClean="0">
                <a:solidFill>
                  <a:schemeClr val="tx1"/>
                </a:solidFill>
              </a:rPr>
              <a:t>Girt</a:t>
            </a:r>
            <a:endParaRPr lang="pl-PL" sz="1200" i="1" dirty="0" smtClean="0">
              <a:solidFill>
                <a:schemeClr val="tx1"/>
              </a:solidFill>
            </a:endParaRPr>
          </a:p>
        </p:txBody>
      </p:sp>
      <p:pic>
        <p:nvPicPr>
          <p:cNvPr id="12290" name="Picture 2" descr="C:\Users\OEM\Desktop\Schematy konstr drewnianwj\htc 2.jpg"/>
          <p:cNvPicPr>
            <a:picLocks noChangeAspect="1" noChangeArrowheads="1"/>
          </p:cNvPicPr>
          <p:nvPr/>
        </p:nvPicPr>
        <p:blipFill rotWithShape="1">
          <a:blip r:embed="rId2">
            <a:extLst>
              <a:ext uri="{28A0092B-C50C-407E-A947-70E740481C1C}">
                <a14:useLocalDpi xmlns:a14="http://schemas.microsoft.com/office/drawing/2010/main" val="0"/>
              </a:ext>
            </a:extLst>
          </a:blip>
          <a:srcRect l="4650" r="5926"/>
          <a:stretch/>
        </p:blipFill>
        <p:spPr bwMode="auto">
          <a:xfrm>
            <a:off x="36000" y="620688"/>
            <a:ext cx="6696000" cy="5616624"/>
          </a:xfrm>
          <a:prstGeom prst="rect">
            <a:avLst/>
          </a:prstGeom>
          <a:noFill/>
          <a:extLst>
            <a:ext uri="{909E8E84-426E-40DD-AFC4-6F175D3DCCD1}">
              <a14:hiddenFill xmlns:a14="http://schemas.microsoft.com/office/drawing/2010/main">
                <a:solidFill>
                  <a:srgbClr val="FFFFFF"/>
                </a:solidFill>
              </a14:hiddenFill>
            </a:ext>
          </a:extLst>
        </p:spPr>
      </p:pic>
      <p:sp>
        <p:nvSpPr>
          <p:cNvPr id="18" name="pole tekstowe 1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r>
              <a:rPr lang="pl-PL" dirty="0"/>
              <a:t> / Post and </a:t>
            </a:r>
            <a:r>
              <a:rPr lang="pl-PL" dirty="0" err="1"/>
              <a:t>Beam</a:t>
            </a:r>
            <a:endParaRPr lang="pl-PL"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257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OEM\Desktop\HIBI Wiedeń warsztaty\post and beam half timbered\12011124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211956"/>
            <a:ext cx="5760640" cy="613568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OEM\Desktop\HIBI Wiedeń warsztaty\post and beam half timbered\12011116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895" y="476672"/>
            <a:ext cx="3996705" cy="5680534"/>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smtClean="0"/>
              <a:t>Author: Paweł Mika</a:t>
            </a:r>
            <a:endParaRPr lang="pl-PL" sz="1000" dirty="0"/>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r>
              <a:rPr lang="pl-PL" dirty="0"/>
              <a:t> / Post and </a:t>
            </a:r>
            <a:r>
              <a:rPr lang="pl-PL" dirty="0" err="1"/>
              <a:t>Beam</a:t>
            </a:r>
            <a:endParaRPr lang="pl-PL" dirty="0"/>
          </a:p>
        </p:txBody>
      </p:sp>
      <p:pic>
        <p:nvPicPr>
          <p:cNvPr id="12"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981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OEM\Desktop\HIBI Wiedeń warsztaty\post and beam half timbered\unna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398" y="476671"/>
            <a:ext cx="7582252" cy="5686689"/>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https://www.wikiwand.com/en/Jokhang</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4430297" cy="1169551"/>
          </a:xfrm>
          <a:prstGeom prst="rect">
            <a:avLst/>
          </a:prstGeom>
          <a:noFill/>
        </p:spPr>
        <p:txBody>
          <a:bodyPr wrap="square">
            <a:spAutoFit/>
          </a:bodyPr>
          <a:lstStyle/>
          <a:p>
            <a:pPr algn="just"/>
            <a:r>
              <a:rPr lang="pl-PL" dirty="0" smtClean="0">
                <a:solidFill>
                  <a:srgbClr val="5C858A"/>
                </a:solidFill>
              </a:rPr>
              <a:t> </a:t>
            </a:r>
            <a:r>
              <a:rPr lang="pl-PL" i="1" dirty="0" err="1">
                <a:solidFill>
                  <a:srgbClr val="5C858A"/>
                </a:solidFill>
              </a:rPr>
              <a:t>Jokhang</a:t>
            </a:r>
            <a:r>
              <a:rPr lang="pl-PL" i="1" dirty="0">
                <a:solidFill>
                  <a:srgbClr val="5C858A"/>
                </a:solidFill>
              </a:rPr>
              <a:t> </a:t>
            </a:r>
            <a:r>
              <a:rPr lang="pl-PL" i="1" dirty="0" err="1" smtClean="0">
                <a:solidFill>
                  <a:srgbClr val="5C858A"/>
                </a:solidFill>
              </a:rPr>
              <a:t>Temple</a:t>
            </a:r>
            <a:r>
              <a:rPr lang="pl-PL" i="1" dirty="0" smtClean="0">
                <a:solidFill>
                  <a:srgbClr val="5C858A"/>
                </a:solidFill>
              </a:rPr>
              <a:t>, </a:t>
            </a:r>
            <a:r>
              <a:rPr lang="pl-PL" i="1" dirty="0" err="1" smtClean="0">
                <a:solidFill>
                  <a:srgbClr val="5C858A"/>
                </a:solidFill>
              </a:rPr>
              <a:t>Tibet</a:t>
            </a:r>
            <a:r>
              <a:rPr lang="pl-PL" i="1" dirty="0" smtClean="0">
                <a:solidFill>
                  <a:srgbClr val="5C858A"/>
                </a:solidFill>
              </a:rPr>
              <a:t>, 7c A.D.</a:t>
            </a:r>
          </a:p>
          <a:p>
            <a:pPr algn="just"/>
            <a:endParaRPr lang="pl-PL" dirty="0"/>
          </a:p>
          <a:p>
            <a:pPr algn="just"/>
            <a:r>
              <a:rPr lang="en-US" dirty="0" smtClean="0"/>
              <a:t>The </a:t>
            </a:r>
            <a:r>
              <a:rPr lang="en-US" dirty="0"/>
              <a:t>oldest part of the temple was built in 652. Over the next 900 years, the temple was enlarged several times with the last renovation done in 1610 </a:t>
            </a:r>
            <a:endParaRPr lang="pl-PL" sz="1400" i="1" dirty="0">
              <a:solidFill>
                <a:srgbClr val="FF0000"/>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r>
              <a:rPr lang="pl-PL" dirty="0"/>
              <a:t> / Post and </a:t>
            </a:r>
            <a:r>
              <a:rPr lang="pl-PL" dirty="0" err="1"/>
              <a:t>Beam</a:t>
            </a:r>
            <a:endParaRPr lang="pl-PL"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49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OEM\Desktop\HIBI Wiedeń warsztaty\post and beam half timbered\7nu5d1wxotm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44" y="446737"/>
            <a:ext cx="7624756" cy="5718567"/>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a:t>
            </a:r>
            <a:r>
              <a:rPr lang="pl-PL" sz="1000" dirty="0" smtClean="0"/>
              <a:t>www.reddit.com/r/architecture/comments/m4ahpx/eightfloors_high_alter_bau_old_building_in/</a:t>
            </a:r>
            <a:endParaRPr lang="pl-PL" sz="1000" dirty="0"/>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4430297" cy="4401205"/>
          </a:xfrm>
          <a:prstGeom prst="rect">
            <a:avLst/>
          </a:prstGeom>
          <a:noFill/>
        </p:spPr>
        <p:txBody>
          <a:bodyPr wrap="square">
            <a:spAutoFit/>
          </a:bodyPr>
          <a:lstStyle/>
          <a:p>
            <a:pPr algn="just"/>
            <a:r>
              <a:rPr lang="pl-PL" i="1" dirty="0" smtClean="0">
                <a:solidFill>
                  <a:srgbClr val="5C858A"/>
                </a:solidFill>
              </a:rPr>
              <a:t> A</a:t>
            </a:r>
            <a:r>
              <a:rPr lang="en-US" i="1" dirty="0" err="1" smtClean="0">
                <a:solidFill>
                  <a:srgbClr val="5C858A"/>
                </a:solidFill>
              </a:rPr>
              <a:t>lter</a:t>
            </a:r>
            <a:r>
              <a:rPr lang="en-US" i="1" dirty="0" smtClean="0">
                <a:solidFill>
                  <a:srgbClr val="5C858A"/>
                </a:solidFill>
              </a:rPr>
              <a:t> </a:t>
            </a:r>
            <a:r>
              <a:rPr lang="en-US" i="1" dirty="0" err="1">
                <a:solidFill>
                  <a:srgbClr val="5C858A"/>
                </a:solidFill>
              </a:rPr>
              <a:t>Bau</a:t>
            </a:r>
            <a:r>
              <a:rPr lang="en-US" i="1" dirty="0">
                <a:solidFill>
                  <a:srgbClr val="5C858A"/>
                </a:solidFill>
              </a:rPr>
              <a:t> ("Old Building") in </a:t>
            </a:r>
            <a:r>
              <a:rPr lang="en-US" i="1" dirty="0" err="1" smtClean="0">
                <a:solidFill>
                  <a:srgbClr val="5C858A"/>
                </a:solidFill>
              </a:rPr>
              <a:t>Geislingen</a:t>
            </a:r>
            <a:r>
              <a:rPr lang="en-US" i="1" dirty="0" smtClean="0">
                <a:solidFill>
                  <a:srgbClr val="5C858A"/>
                </a:solidFill>
              </a:rPr>
              <a:t>, </a:t>
            </a:r>
            <a:r>
              <a:rPr lang="en-US" i="1" dirty="0">
                <a:solidFill>
                  <a:srgbClr val="5C858A"/>
                </a:solidFill>
              </a:rPr>
              <a:t>Germany, </a:t>
            </a:r>
            <a:r>
              <a:rPr lang="en-US" i="1" dirty="0" smtClean="0">
                <a:solidFill>
                  <a:srgbClr val="5C858A"/>
                </a:solidFill>
              </a:rPr>
              <a:t>1445</a:t>
            </a:r>
            <a:r>
              <a:rPr lang="pl-PL" i="1" dirty="0" smtClean="0">
                <a:solidFill>
                  <a:srgbClr val="5C858A"/>
                </a:solidFill>
              </a:rPr>
              <a:t>.</a:t>
            </a:r>
          </a:p>
          <a:p>
            <a:pPr algn="just"/>
            <a:endParaRPr lang="pl-PL" dirty="0"/>
          </a:p>
          <a:p>
            <a:pPr algn="just"/>
            <a:r>
              <a:rPr lang="en-US" dirty="0"/>
              <a:t>Built 600 years ago as a granary for grain and dried fruits for the Free Imperial City of Ulm, this is one of the largest </a:t>
            </a:r>
            <a:r>
              <a:rPr lang="en-US" dirty="0" smtClean="0"/>
              <a:t>surviving </a:t>
            </a:r>
            <a:r>
              <a:rPr lang="en-US" dirty="0"/>
              <a:t>half-timbered building in the world. The massive frame was built in the local tradition known as </a:t>
            </a:r>
            <a:r>
              <a:rPr lang="en-US" dirty="0" err="1"/>
              <a:t>Allemanic</a:t>
            </a:r>
            <a:r>
              <a:rPr lang="en-US" dirty="0"/>
              <a:t> frame construction. The monumental character, widely spaced posts, symmetrical </a:t>
            </a:r>
            <a:r>
              <a:rPr lang="en-US" dirty="0" err="1"/>
              <a:t>jettying</a:t>
            </a:r>
            <a:r>
              <a:rPr lang="en-US" dirty="0"/>
              <a:t> and characteristic "Wild Man" diagonal struts - all together create extremely sturdy and stable structure, able to counteract sagging or warping for hundreds of years. The main material is an old-growth oak timbers, the </a:t>
            </a:r>
            <a:r>
              <a:rPr lang="en-US" dirty="0" err="1"/>
              <a:t>dendrochronological</a:t>
            </a:r>
            <a:r>
              <a:rPr lang="en-US" dirty="0"/>
              <a:t> analysis have confirmed that most of the oaks for this structure were felled between 1442 and 1445. Once felled, the oaks would be precut, </a:t>
            </a:r>
            <a:r>
              <a:rPr lang="en-US" dirty="0" err="1"/>
              <a:t>airdried</a:t>
            </a:r>
            <a:r>
              <a:rPr lang="en-US" dirty="0"/>
              <a:t> for about a year or two, and then assembled on site at once - making this one of the earliest types of pre-fabricated construction</a:t>
            </a:r>
            <a:endParaRPr lang="pl-PL" sz="1400" i="1" dirty="0">
              <a:solidFill>
                <a:srgbClr val="FF0000"/>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r>
              <a:rPr lang="pl-PL" dirty="0"/>
              <a:t> / Post and </a:t>
            </a:r>
            <a:r>
              <a:rPr lang="pl-PL" dirty="0" err="1"/>
              <a:t>Beam</a:t>
            </a:r>
            <a:endParaRPr lang="pl-PL"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OEM\Desktop\HIBI Wiedeń warsztaty\post and beam half timbered\EOuJboNW4AE6Mr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5888" y="476672"/>
            <a:ext cx="4340792" cy="5980425"/>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https://www.reddit.com/r/Lost_Architecture/comments/dnj35x/borchersche_haus_in_hildesheim_1500_once_probably/</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7742665" cy="954107"/>
          </a:xfrm>
          <a:prstGeom prst="rect">
            <a:avLst/>
          </a:prstGeom>
          <a:noFill/>
        </p:spPr>
        <p:txBody>
          <a:bodyPr wrap="square">
            <a:spAutoFit/>
          </a:bodyPr>
          <a:lstStyle/>
          <a:p>
            <a:pPr algn="just"/>
            <a:r>
              <a:rPr lang="de-DE" i="1" dirty="0" err="1" smtClean="0">
                <a:solidFill>
                  <a:srgbClr val="5C858A"/>
                </a:solidFill>
              </a:rPr>
              <a:t>Borchersche</a:t>
            </a:r>
            <a:r>
              <a:rPr lang="de-DE" i="1" dirty="0" smtClean="0">
                <a:solidFill>
                  <a:srgbClr val="5C858A"/>
                </a:solidFill>
              </a:rPr>
              <a:t> </a:t>
            </a:r>
            <a:r>
              <a:rPr lang="de-DE" i="1" dirty="0">
                <a:solidFill>
                  <a:srgbClr val="5C858A"/>
                </a:solidFill>
              </a:rPr>
              <a:t>Haus in Hildesheim (~1500) </a:t>
            </a:r>
            <a:endParaRPr lang="pl-PL" dirty="0">
              <a:solidFill>
                <a:srgbClr val="5C858A"/>
              </a:solidFill>
            </a:endParaRPr>
          </a:p>
          <a:p>
            <a:pPr algn="just"/>
            <a:endParaRPr lang="pl-PL" dirty="0"/>
          </a:p>
          <a:p>
            <a:pPr algn="just"/>
            <a:r>
              <a:rPr lang="en-US" dirty="0" smtClean="0"/>
              <a:t>probably </a:t>
            </a:r>
            <a:r>
              <a:rPr lang="en-US" dirty="0"/>
              <a:t>the largest half-timber building in the world - gone with the rest of the city after a 15 minute bombing raid by the Royal Air Force on March 22, 1945</a:t>
            </a:r>
            <a:endParaRPr lang="pl-PL" sz="1400" i="1" dirty="0">
              <a:solidFill>
                <a:srgbClr val="FF0000"/>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endParaRPr lang="pl-PL"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64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7" name="Picture 4" descr="C:\Users\OEM\Desktop\DYDAKTYKA\20_21\AiU\General Building Construction\sem 4\zdj na wykłady\3.jpg"/>
          <p:cNvPicPr>
            <a:picLocks noChangeAspect="1" noChangeArrowheads="1"/>
          </p:cNvPicPr>
          <p:nvPr/>
        </p:nvPicPr>
        <p:blipFill rotWithShape="1">
          <a:blip r:embed="rId3">
            <a:extLst>
              <a:ext uri="{28A0092B-C50C-407E-A947-70E740481C1C}">
                <a14:useLocalDpi xmlns:a14="http://schemas.microsoft.com/office/drawing/2010/main" val="0"/>
              </a:ext>
            </a:extLst>
          </a:blip>
          <a:srcRect l="7522" t="33503" r="9316" b="20972"/>
          <a:stretch/>
        </p:blipFill>
        <p:spPr bwMode="auto">
          <a:xfrm>
            <a:off x="7697053" y="3500723"/>
            <a:ext cx="4470947" cy="3059069"/>
          </a:xfrm>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10" name="Picture 2" descr="C:\Users\OEM\Desktop\DYDAKTYKA\20_21\AiU\General Building Construction\sem 4\zdj na wykłady\1.jpg"/>
          <p:cNvPicPr>
            <a:picLocks noChangeAspect="1" noChangeArrowheads="1"/>
          </p:cNvPicPr>
          <p:nvPr/>
        </p:nvPicPr>
        <p:blipFill rotWithShape="1">
          <a:blip r:embed="rId4">
            <a:extLst>
              <a:ext uri="{28A0092B-C50C-407E-A947-70E740481C1C}">
                <a14:useLocalDpi xmlns:a14="http://schemas.microsoft.com/office/drawing/2010/main" val="0"/>
              </a:ext>
            </a:extLst>
          </a:blip>
          <a:srcRect l="5967" t="-436" r="5474" b="436"/>
          <a:stretch/>
        </p:blipFill>
        <p:spPr bwMode="auto">
          <a:xfrm>
            <a:off x="-6972" y="1296000"/>
            <a:ext cx="7524000" cy="4213692"/>
          </a:xfrm>
          <a:prstGeom prst="rect">
            <a:avLst/>
          </a:prstGeom>
          <a:noFill/>
          <a:extLst>
            <a:ext uri="{909E8E84-426E-40DD-AFC4-6F175D3DCCD1}">
              <a14:hiddenFill xmlns:a14="http://schemas.microsoft.com/office/drawing/2010/main">
                <a:solidFill>
                  <a:srgbClr val="FFFFFF"/>
                </a:solidFill>
              </a14:hiddenFill>
            </a:ext>
          </a:extLst>
        </p:spPr>
      </p:pic>
      <p:sp>
        <p:nvSpPr>
          <p:cNvPr id="12" name="Prostokąt 11"/>
          <p:cNvSpPr/>
          <p:nvPr/>
        </p:nvSpPr>
        <p:spPr>
          <a:xfrm>
            <a:off x="0" y="6163361"/>
            <a:ext cx="12192000" cy="246221"/>
          </a:xfrm>
          <a:prstGeom prst="rect">
            <a:avLst/>
          </a:prstGeom>
        </p:spPr>
        <p:txBody>
          <a:bodyPr wrap="square">
            <a:spAutoFit/>
          </a:bodyPr>
          <a:lstStyle/>
          <a:p>
            <a:pPr algn="r"/>
            <a:r>
              <a:rPr lang="en-US" sz="1000" dirty="0"/>
              <a:t> </a:t>
            </a:r>
            <a:r>
              <a:rPr lang="pl-PL" sz="1000" dirty="0" err="1" smtClean="0"/>
              <a:t>source</a:t>
            </a:r>
            <a:r>
              <a:rPr lang="pl-PL" sz="1000" dirty="0" smtClean="0"/>
              <a:t>: </a:t>
            </a:r>
            <a:r>
              <a:rPr lang="en-US" sz="1000" dirty="0" smtClean="0"/>
              <a:t>Timber </a:t>
            </a:r>
            <a:r>
              <a:rPr lang="en-US" sz="1000" dirty="0"/>
              <a:t>Construction </a:t>
            </a:r>
            <a:r>
              <a:rPr lang="en-US" sz="1000" dirty="0" smtClean="0"/>
              <a:t>Manual</a:t>
            </a:r>
            <a:r>
              <a:rPr lang="pl-PL" sz="1000" dirty="0" smtClean="0"/>
              <a:t>, </a:t>
            </a:r>
            <a:r>
              <a:rPr lang="en-US" sz="1000" dirty="0" err="1" smtClean="0"/>
              <a:t>Birkhäuser</a:t>
            </a:r>
            <a:r>
              <a:rPr lang="pl-PL" sz="1000" dirty="0" smtClean="0"/>
              <a:t> </a:t>
            </a:r>
            <a:r>
              <a:rPr lang="pl-PL" sz="1000" dirty="0"/>
              <a:t>2004     </a:t>
            </a:r>
            <a:r>
              <a:rPr lang="pl-PL" sz="1000" dirty="0" smtClean="0"/>
              <a:t>                                                          </a:t>
            </a:r>
            <a:r>
              <a:rPr lang="pl-PL" sz="1000" dirty="0"/>
              <a:t>https://exarc.net/issue-2013-3/ea/reconstruction-danubian-neolithic-house-and-scientific-importance-architectural-studies    </a:t>
            </a:r>
          </a:p>
        </p:txBody>
      </p:sp>
      <p:sp>
        <p:nvSpPr>
          <p:cNvPr id="13" name="pole tekstowe 12">
            <a:extLst>
              <a:ext uri="{FF2B5EF4-FFF2-40B4-BE49-F238E27FC236}">
                <a16:creationId xmlns:a16="http://schemas.microsoft.com/office/drawing/2014/main" xmlns="" id="{1F009DDD-96F6-48A9-9C2C-87A1D06249F5}"/>
              </a:ext>
            </a:extLst>
          </p:cNvPr>
          <p:cNvSpPr txBox="1"/>
          <p:nvPr/>
        </p:nvSpPr>
        <p:spPr>
          <a:xfrm>
            <a:off x="239766" y="5667340"/>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House from </a:t>
            </a:r>
            <a:r>
              <a:rPr lang="pl-PL" dirty="0" err="1"/>
              <a:t>Neolithic</a:t>
            </a:r>
            <a:r>
              <a:rPr lang="pl-PL" dirty="0"/>
              <a:t> period</a:t>
            </a:r>
          </a:p>
        </p:txBody>
      </p:sp>
      <p:sp>
        <p:nvSpPr>
          <p:cNvPr id="14" name="pole tekstowe 13">
            <a:extLst>
              <a:ext uri="{FF2B5EF4-FFF2-40B4-BE49-F238E27FC236}">
                <a16:creationId xmlns:a16="http://schemas.microsoft.com/office/drawing/2014/main" xmlns="" id="{1F009DDD-96F6-48A9-9C2C-87A1D06249F5}"/>
              </a:ext>
            </a:extLst>
          </p:cNvPr>
          <p:cNvSpPr txBox="1"/>
          <p:nvPr/>
        </p:nvSpPr>
        <p:spPr>
          <a:xfrm>
            <a:off x="5115712" y="926184"/>
            <a:ext cx="4802632" cy="738664"/>
          </a:xfrm>
          <a:prstGeom prst="rect">
            <a:avLst/>
          </a:prstGeom>
          <a:noFill/>
        </p:spPr>
        <p:txBody>
          <a:bodyPr wrap="square">
            <a:spAutoFit/>
          </a:bodyPr>
          <a:lstStyle/>
          <a:p>
            <a:r>
              <a:rPr lang="pl-PL" i="1" dirty="0" err="1" smtClean="0">
                <a:solidFill>
                  <a:srgbClr val="5C8A85"/>
                </a:solidFill>
              </a:rPr>
              <a:t>Reconstruction</a:t>
            </a:r>
            <a:r>
              <a:rPr lang="pl-PL" i="1" dirty="0" smtClean="0">
                <a:solidFill>
                  <a:srgbClr val="5C8A85"/>
                </a:solidFill>
              </a:rPr>
              <a:t> of </a:t>
            </a:r>
            <a:r>
              <a:rPr lang="pl-PL" i="1" dirty="0">
                <a:solidFill>
                  <a:srgbClr val="5C8A85"/>
                </a:solidFill>
              </a:rPr>
              <a:t>the </a:t>
            </a:r>
            <a:endParaRPr lang="pl-PL" i="1" dirty="0" smtClean="0">
              <a:solidFill>
                <a:srgbClr val="5C8A85"/>
              </a:solidFill>
            </a:endParaRPr>
          </a:p>
          <a:p>
            <a:r>
              <a:rPr lang="pl-PL" i="1" dirty="0" err="1" smtClean="0">
                <a:solidFill>
                  <a:srgbClr val="5C8A85"/>
                </a:solidFill>
              </a:rPr>
              <a:t>Bandkeramik</a:t>
            </a:r>
            <a:r>
              <a:rPr lang="pl-PL" i="1" dirty="0" smtClean="0">
                <a:solidFill>
                  <a:srgbClr val="5C8A85"/>
                </a:solidFill>
              </a:rPr>
              <a:t> </a:t>
            </a:r>
            <a:r>
              <a:rPr lang="pl-PL" i="1" dirty="0" err="1" smtClean="0">
                <a:solidFill>
                  <a:srgbClr val="5C8A85"/>
                </a:solidFill>
              </a:rPr>
              <a:t>house</a:t>
            </a:r>
            <a:endParaRPr lang="pl-PL" i="1" dirty="0" smtClean="0">
              <a:solidFill>
                <a:srgbClr val="5C8A85"/>
              </a:solidFill>
            </a:endParaRPr>
          </a:p>
          <a:p>
            <a:r>
              <a:rPr lang="pl-PL" i="1" dirty="0" smtClean="0">
                <a:solidFill>
                  <a:srgbClr val="5C8A85"/>
                </a:solidFill>
              </a:rPr>
              <a:t>5-4c BC</a:t>
            </a:r>
            <a:endParaRPr lang="pl-PL" i="1" dirty="0">
              <a:solidFill>
                <a:srgbClr val="5C8A85"/>
              </a:solidFill>
            </a:endParaRPr>
          </a:p>
        </p:txBody>
      </p:sp>
      <p:sp>
        <p:nvSpPr>
          <p:cNvPr id="15" name="pole tekstowe 14">
            <a:extLst>
              <a:ext uri="{FF2B5EF4-FFF2-40B4-BE49-F238E27FC236}">
                <a16:creationId xmlns:a16="http://schemas.microsoft.com/office/drawing/2014/main" xmlns="" id="{1F009DDD-96F6-48A9-9C2C-87A1D06249F5}"/>
              </a:ext>
            </a:extLst>
          </p:cNvPr>
          <p:cNvSpPr txBox="1"/>
          <p:nvPr/>
        </p:nvSpPr>
        <p:spPr>
          <a:xfrm>
            <a:off x="5137486" y="5640318"/>
            <a:ext cx="4802632"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err="1"/>
              <a:t>Loadbearing</a:t>
            </a:r>
            <a:r>
              <a:rPr lang="pl-PL" dirty="0"/>
              <a:t> </a:t>
            </a:r>
            <a:r>
              <a:rPr lang="pl-PL" dirty="0" err="1"/>
              <a:t>roof</a:t>
            </a:r>
            <a:r>
              <a:rPr lang="pl-PL" dirty="0"/>
              <a:t> </a:t>
            </a:r>
            <a:r>
              <a:rPr lang="pl-PL" dirty="0" err="1"/>
              <a:t>structure</a:t>
            </a:r>
            <a:endParaRPr lang="pl-PL" dirty="0"/>
          </a:p>
          <a:p>
            <a:r>
              <a:rPr lang="pl-PL" dirty="0"/>
              <a:t>(</a:t>
            </a:r>
            <a:r>
              <a:rPr lang="pl-PL" dirty="0" err="1"/>
              <a:t>after</a:t>
            </a:r>
            <a:r>
              <a:rPr lang="pl-PL" dirty="0"/>
              <a:t> </a:t>
            </a:r>
            <a:r>
              <a:rPr lang="pl-PL" dirty="0" err="1"/>
              <a:t>Vitruvius</a:t>
            </a:r>
            <a:r>
              <a:rPr lang="pl-PL" dirty="0"/>
              <a:t>) 1c BC</a:t>
            </a:r>
          </a:p>
        </p:txBody>
      </p:sp>
      <p:sp>
        <p:nvSpPr>
          <p:cNvPr id="16" name="pole tekstowe 15">
            <a:extLst>
              <a:ext uri="{FF2B5EF4-FFF2-40B4-BE49-F238E27FC236}">
                <a16:creationId xmlns="" xmlns:a16="http://schemas.microsoft.com/office/drawing/2014/main" id="{1F009DDD-96F6-48A9-9C2C-87A1D06249F5}"/>
              </a:ext>
            </a:extLst>
          </p:cNvPr>
          <p:cNvSpPr txBox="1"/>
          <p:nvPr/>
        </p:nvSpPr>
        <p:spPr>
          <a:xfrm>
            <a:off x="9512" y="85944"/>
            <a:ext cx="12158487" cy="523220"/>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Examples of the oldest </a:t>
            </a:r>
            <a:r>
              <a:rPr lang="pl-PL" dirty="0" err="1"/>
              <a:t>wooden</a:t>
            </a:r>
            <a:r>
              <a:rPr lang="pl-PL" dirty="0"/>
              <a:t> </a:t>
            </a:r>
            <a:r>
              <a:rPr lang="en-US" dirty="0"/>
              <a:t>buildings</a:t>
            </a:r>
          </a:p>
          <a:p>
            <a:endParaRPr lang="pl-PL" dirty="0"/>
          </a:p>
        </p:txBody>
      </p:sp>
      <p:pic>
        <p:nvPicPr>
          <p:cNvPr id="4098" name="Picture 2" descr="C:\Users\OEM\Desktop\HIBI Wiedeń warsztaty\fig13-ok.jpg"/>
          <p:cNvPicPr>
            <a:picLocks noChangeAspect="1" noChangeArrowheads="1"/>
          </p:cNvPicPr>
          <p:nvPr/>
        </p:nvPicPr>
        <p:blipFill rotWithShape="1">
          <a:blip r:embed="rId5">
            <a:extLst>
              <a:ext uri="{28A0092B-C50C-407E-A947-70E740481C1C}">
                <a14:useLocalDpi xmlns:a14="http://schemas.microsoft.com/office/drawing/2010/main" val="0"/>
              </a:ext>
            </a:extLst>
          </a:blip>
          <a:srcRect l="2781" r="3194"/>
          <a:stretch/>
        </p:blipFill>
        <p:spPr bwMode="auto">
          <a:xfrm>
            <a:off x="6888088" y="487362"/>
            <a:ext cx="5243905" cy="3183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OEM\Desktop\HIBI Wiedeń warsztaty\MasterLayout_HiBiWood2 stopk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133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OEM\Desktop\HIBI Wiedeń warsztaty\post and beam half timbered\1024px-LittleMoretonH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476671"/>
            <a:ext cx="8400255" cy="5725955"/>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https://en.wikipedia.org/wiki/Little_Moreton_Hall#/media/File:LittleMoretonHall.jpg</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3710217" cy="2031325"/>
          </a:xfrm>
          <a:prstGeom prst="rect">
            <a:avLst/>
          </a:prstGeom>
          <a:noFill/>
        </p:spPr>
        <p:txBody>
          <a:bodyPr wrap="square">
            <a:spAutoFit/>
          </a:bodyPr>
          <a:lstStyle/>
          <a:p>
            <a:pPr algn="just"/>
            <a:r>
              <a:rPr lang="pl-PL" i="1" dirty="0" smtClean="0">
                <a:solidFill>
                  <a:srgbClr val="5C858A"/>
                </a:solidFill>
              </a:rPr>
              <a:t>Little </a:t>
            </a:r>
            <a:r>
              <a:rPr lang="pl-PL" i="1" dirty="0" err="1">
                <a:solidFill>
                  <a:srgbClr val="5C858A"/>
                </a:solidFill>
              </a:rPr>
              <a:t>Moreton</a:t>
            </a:r>
            <a:r>
              <a:rPr lang="pl-PL" i="1" dirty="0">
                <a:solidFill>
                  <a:srgbClr val="5C858A"/>
                </a:solidFill>
              </a:rPr>
              <a:t> Hall, </a:t>
            </a:r>
            <a:r>
              <a:rPr lang="pl-PL" i="1" dirty="0" err="1">
                <a:solidFill>
                  <a:srgbClr val="5C858A"/>
                </a:solidFill>
              </a:rPr>
              <a:t>Cheshire</a:t>
            </a:r>
            <a:r>
              <a:rPr lang="pl-PL" i="1" dirty="0">
                <a:solidFill>
                  <a:srgbClr val="5C858A"/>
                </a:solidFill>
              </a:rPr>
              <a:t>, </a:t>
            </a:r>
            <a:r>
              <a:rPr lang="pl-PL" i="1" dirty="0" smtClean="0">
                <a:solidFill>
                  <a:srgbClr val="5C858A"/>
                </a:solidFill>
              </a:rPr>
              <a:t>England, 1508</a:t>
            </a:r>
            <a:endParaRPr lang="pl-PL" dirty="0">
              <a:solidFill>
                <a:srgbClr val="5C858A"/>
              </a:solidFill>
            </a:endParaRPr>
          </a:p>
          <a:p>
            <a:pPr algn="just"/>
            <a:endParaRPr lang="pl-PL" dirty="0" smtClean="0"/>
          </a:p>
          <a:p>
            <a:pPr algn="just"/>
            <a:r>
              <a:rPr lang="pl-PL" dirty="0" smtClean="0"/>
              <a:t>A</a:t>
            </a:r>
            <a:r>
              <a:rPr lang="en-US" dirty="0" smtClean="0"/>
              <a:t> </a:t>
            </a:r>
            <a:r>
              <a:rPr lang="en-US" dirty="0"/>
              <a:t>moated half-timbered manor </a:t>
            </a:r>
            <a:r>
              <a:rPr lang="en-US" dirty="0" smtClean="0"/>
              <a:t>house</a:t>
            </a:r>
            <a:r>
              <a:rPr lang="pl-PL" dirty="0" smtClean="0"/>
              <a:t>. </a:t>
            </a:r>
            <a:r>
              <a:rPr lang="en-US" dirty="0" smtClean="0"/>
              <a:t>The </a:t>
            </a:r>
            <a:r>
              <a:rPr lang="en-US" dirty="0"/>
              <a:t>earliest parts of the house were built for the prosperous Cheshire landowner William </a:t>
            </a:r>
            <a:r>
              <a:rPr lang="en-US" dirty="0" err="1"/>
              <a:t>Moreton</a:t>
            </a:r>
            <a:r>
              <a:rPr lang="en-US" dirty="0"/>
              <a:t> in about 1504–08, and the remainder was constructed in stages by successive generations of the family until about 1610. </a:t>
            </a:r>
            <a:endParaRPr lang="pl-PL" sz="1400" i="1" dirty="0">
              <a:solidFill>
                <a:srgbClr val="FF0000"/>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r>
              <a:rPr lang="pl-PL" dirty="0"/>
              <a:t> / Post and </a:t>
            </a:r>
            <a:r>
              <a:rPr lang="pl-PL" dirty="0" err="1"/>
              <a:t>Beam</a:t>
            </a:r>
            <a:endParaRPr lang="pl-PL"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40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OEM\Desktop\HIBI Wiedeń warsztaty\post and beam half timbered\alter-flecken-freudenberg-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3891320"/>
            <a:ext cx="3240360" cy="226825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C:\Users\OEM\Downloads\10847805096_e61f70839b_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043" y="476673"/>
            <a:ext cx="8828956" cy="5867290"/>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a:t>
            </a:r>
            <a:r>
              <a:rPr lang="pl-PL" sz="1000" dirty="0" smtClean="0"/>
              <a:t>www.amusingplanet.com/2014/08/the-half-timbered-houses-of-freudenberg.html</a:t>
            </a:r>
            <a:r>
              <a:rPr lang="pl-PL" sz="1000" dirty="0"/>
              <a:t>                  </a:t>
            </a:r>
            <a:r>
              <a:rPr lang="pl-PL" sz="1000" dirty="0" smtClean="0"/>
              <a:t>                                                                                                 </a:t>
            </a:r>
            <a:r>
              <a:rPr lang="pl-PL" sz="1000" dirty="0"/>
              <a:t>https://www.flickr.com/photos/poly-image/10847805096</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476672"/>
            <a:ext cx="3353524" cy="3323987"/>
          </a:xfrm>
          <a:prstGeom prst="rect">
            <a:avLst/>
          </a:prstGeom>
          <a:noFill/>
        </p:spPr>
        <p:txBody>
          <a:bodyPr wrap="square">
            <a:spAutoFit/>
          </a:bodyPr>
          <a:lstStyle/>
          <a:p>
            <a:pPr algn="just"/>
            <a:r>
              <a:rPr lang="pl-PL" i="1" dirty="0" err="1" smtClean="0">
                <a:solidFill>
                  <a:srgbClr val="5C858A"/>
                </a:solidFill>
              </a:rPr>
              <a:t>Freudenberg</a:t>
            </a:r>
            <a:r>
              <a:rPr lang="pl-PL" i="1" dirty="0">
                <a:solidFill>
                  <a:srgbClr val="5C858A"/>
                </a:solidFill>
              </a:rPr>
              <a:t>, </a:t>
            </a:r>
            <a:r>
              <a:rPr lang="pl-PL" i="1" dirty="0" err="1">
                <a:solidFill>
                  <a:srgbClr val="5C858A"/>
                </a:solidFill>
              </a:rPr>
              <a:t>North</a:t>
            </a:r>
            <a:r>
              <a:rPr lang="pl-PL" i="1" dirty="0">
                <a:solidFill>
                  <a:srgbClr val="5C858A"/>
                </a:solidFill>
              </a:rPr>
              <a:t> </a:t>
            </a:r>
            <a:r>
              <a:rPr lang="pl-PL" i="1" dirty="0" err="1">
                <a:solidFill>
                  <a:srgbClr val="5C858A"/>
                </a:solidFill>
              </a:rPr>
              <a:t>Rhine-Westphalia</a:t>
            </a:r>
            <a:r>
              <a:rPr lang="pl-PL" i="1" dirty="0">
                <a:solidFill>
                  <a:srgbClr val="5C858A"/>
                </a:solidFill>
              </a:rPr>
              <a:t>, in Germany</a:t>
            </a:r>
            <a:endParaRPr lang="pl-PL" dirty="0">
              <a:solidFill>
                <a:srgbClr val="5C858A"/>
              </a:solidFill>
            </a:endParaRPr>
          </a:p>
          <a:p>
            <a:pPr algn="just"/>
            <a:endParaRPr lang="pl-PL" dirty="0" smtClean="0"/>
          </a:p>
          <a:p>
            <a:pPr algn="just"/>
            <a:r>
              <a:rPr lang="en-US" dirty="0"/>
              <a:t>medieval town </a:t>
            </a:r>
            <a:r>
              <a:rPr lang="en-US" dirty="0" smtClean="0"/>
              <a:t>located </a:t>
            </a:r>
            <a:r>
              <a:rPr lang="en-US" dirty="0"/>
              <a:t>in the Siegen-Wittgenstein district, in North Rhine-Westphalia, in Germany. The old part of the town called “Alter </a:t>
            </a:r>
            <a:r>
              <a:rPr lang="en-US" dirty="0" err="1"/>
              <a:t>Flecken</a:t>
            </a:r>
            <a:r>
              <a:rPr lang="en-US" dirty="0"/>
              <a:t>” consists entirely of half-timbered houses – about 50 of them, arranged in rows. They are almost the same size, are all whitewashed and have similar-looking slate roofs. Most of these houses are from the 17th century when the town was ravaged by fire and had to be rebuilt.</a:t>
            </a:r>
            <a:endParaRPr lang="pl-PL" sz="1400" i="1" dirty="0">
              <a:solidFill>
                <a:srgbClr val="FF0000"/>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endParaRPr lang="pl-PL" dirty="0"/>
          </a:p>
        </p:txBody>
      </p:sp>
      <p:pic>
        <p:nvPicPr>
          <p:cNvPr id="12"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518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OEM\Desktop\HIBI Wiedeń warsztaty\post and beam half timbered\Gallery of Three Defining Movements in Architectural Photography  -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076" y="332656"/>
            <a:ext cx="10094923" cy="5951798"/>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https://www.archdaily.com/900345/three-defining-movements-in-architectural-photography?ad_medium=gallery</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2087557" cy="738664"/>
          </a:xfrm>
          <a:prstGeom prst="rect">
            <a:avLst/>
          </a:prstGeom>
          <a:noFill/>
        </p:spPr>
        <p:txBody>
          <a:bodyPr wrap="square">
            <a:spAutoFit/>
          </a:bodyPr>
          <a:lstStyle/>
          <a:p>
            <a:pPr algn="just"/>
            <a:r>
              <a:rPr lang="en-US" dirty="0" smtClean="0">
                <a:solidFill>
                  <a:srgbClr val="5C858A"/>
                </a:solidFill>
              </a:rPr>
              <a:t>Bernd </a:t>
            </a:r>
            <a:r>
              <a:rPr lang="en-US" dirty="0" err="1">
                <a:solidFill>
                  <a:srgbClr val="5C858A"/>
                </a:solidFill>
              </a:rPr>
              <a:t>Becher</a:t>
            </a:r>
            <a:r>
              <a:rPr lang="en-US" dirty="0">
                <a:solidFill>
                  <a:srgbClr val="5C858A"/>
                </a:solidFill>
              </a:rPr>
              <a:t>, </a:t>
            </a:r>
            <a:r>
              <a:rPr lang="en-US" dirty="0" err="1">
                <a:solidFill>
                  <a:srgbClr val="5C858A"/>
                </a:solidFill>
              </a:rPr>
              <a:t>Hilla</a:t>
            </a:r>
            <a:r>
              <a:rPr lang="en-US" dirty="0">
                <a:solidFill>
                  <a:srgbClr val="5C858A"/>
                </a:solidFill>
              </a:rPr>
              <a:t> </a:t>
            </a:r>
            <a:r>
              <a:rPr lang="en-US" dirty="0" err="1">
                <a:solidFill>
                  <a:srgbClr val="5C858A"/>
                </a:solidFill>
              </a:rPr>
              <a:t>Becher</a:t>
            </a:r>
            <a:r>
              <a:rPr lang="en-US" dirty="0">
                <a:solidFill>
                  <a:srgbClr val="5C858A"/>
                </a:solidFill>
              </a:rPr>
              <a:t>. Framework Houses, 1959-73</a:t>
            </a:r>
            <a:endParaRPr lang="pl-PL" sz="1400" i="1" dirty="0">
              <a:solidFill>
                <a:srgbClr val="5C858A"/>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endParaRPr lang="pl-PL" dirty="0"/>
          </a:p>
        </p:txBody>
      </p:sp>
      <p:pic>
        <p:nvPicPr>
          <p:cNvPr id="12"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116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Users\OEM\Desktop\HIBI Wiedeń warsztaty\post and beam half timbered\IMG_0882_fb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476671"/>
            <a:ext cx="4284015" cy="5705825"/>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OEM\Desktop\HIBI Wiedeń warsztaty\post and beam half timbered\DSC_0828_forum.jpg"/>
          <p:cNvPicPr>
            <a:picLocks noChangeAspect="1" noChangeArrowheads="1"/>
          </p:cNvPicPr>
          <p:nvPr/>
        </p:nvPicPr>
        <p:blipFill rotWithShape="1">
          <a:blip r:embed="rId3">
            <a:extLst>
              <a:ext uri="{28A0092B-C50C-407E-A947-70E740481C1C}">
                <a14:useLocalDpi xmlns:a14="http://schemas.microsoft.com/office/drawing/2010/main" val="0"/>
              </a:ext>
            </a:extLst>
          </a:blip>
          <a:srcRect l="9505" r="-211"/>
          <a:stretch/>
        </p:blipFill>
        <p:spPr bwMode="auto">
          <a:xfrm>
            <a:off x="4447129" y="476671"/>
            <a:ext cx="7756871" cy="5686689"/>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http://budujzdrewna.pl/forum/viewtopic.php?p=22246#p22183</a:t>
            </a:r>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093296"/>
            <a:ext cx="2846121" cy="307777"/>
          </a:xfrm>
          <a:prstGeom prst="rect">
            <a:avLst/>
          </a:prstGeom>
          <a:noFill/>
        </p:spPr>
        <p:txBody>
          <a:bodyPr wrap="square">
            <a:spAutoFit/>
          </a:bodyPr>
          <a:lstStyle/>
          <a:p>
            <a:pPr algn="just"/>
            <a:r>
              <a:rPr lang="pl-PL" dirty="0" err="1" smtClean="0">
                <a:solidFill>
                  <a:srgbClr val="5C858A"/>
                </a:solidFill>
              </a:rPr>
              <a:t>Contemporary</a:t>
            </a:r>
            <a:r>
              <a:rPr lang="pl-PL" dirty="0" smtClean="0">
                <a:solidFill>
                  <a:srgbClr val="5C858A"/>
                </a:solidFill>
              </a:rPr>
              <a:t> </a:t>
            </a:r>
            <a:r>
              <a:rPr lang="pl-PL" dirty="0" err="1" smtClean="0">
                <a:solidFill>
                  <a:srgbClr val="5C858A"/>
                </a:solidFill>
              </a:rPr>
              <a:t>buildings</a:t>
            </a:r>
            <a:r>
              <a:rPr lang="pl-PL" dirty="0" smtClean="0">
                <a:solidFill>
                  <a:srgbClr val="5C858A"/>
                </a:solidFill>
              </a:rPr>
              <a:t>, Poland</a:t>
            </a:r>
            <a:endParaRPr lang="pl-PL" sz="1400" i="1" dirty="0">
              <a:solidFill>
                <a:srgbClr val="5C858A"/>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Half-</a:t>
            </a:r>
            <a:r>
              <a:rPr lang="pl-PL" dirty="0" err="1"/>
              <a:t>Timbered</a:t>
            </a:r>
            <a:r>
              <a:rPr lang="pl-PL" dirty="0"/>
              <a:t> </a:t>
            </a:r>
            <a:r>
              <a:rPr lang="pl-PL" dirty="0" err="1"/>
              <a:t>construction</a:t>
            </a:r>
            <a:endParaRPr lang="pl-PL" dirty="0"/>
          </a:p>
        </p:txBody>
      </p:sp>
      <p:pic>
        <p:nvPicPr>
          <p:cNvPr id="12"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4712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314" name="Picture 2" descr="C:\Users\OEM\Desktop\Schematy konstr drewnianwj\ba fr a.jpg"/>
          <p:cNvPicPr>
            <a:picLocks noChangeAspect="1" noChangeArrowheads="1"/>
          </p:cNvPicPr>
          <p:nvPr/>
        </p:nvPicPr>
        <p:blipFill rotWithShape="1">
          <a:blip r:embed="rId2">
            <a:extLst>
              <a:ext uri="{28A0092B-C50C-407E-A947-70E740481C1C}">
                <a14:useLocalDpi xmlns:a14="http://schemas.microsoft.com/office/drawing/2010/main" val="0"/>
              </a:ext>
            </a:extLst>
          </a:blip>
          <a:srcRect l="-5279" r="5279"/>
          <a:stretch/>
        </p:blipFill>
        <p:spPr bwMode="auto">
          <a:xfrm>
            <a:off x="4248000" y="521420"/>
            <a:ext cx="7717200" cy="5787900"/>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4718329" cy="3970318"/>
          </a:xfrm>
          <a:prstGeom prst="rect">
            <a:avLst/>
          </a:prstGeom>
          <a:noFill/>
        </p:spPr>
        <p:txBody>
          <a:bodyPr wrap="square">
            <a:spAutoFit/>
          </a:bodyPr>
          <a:lstStyle/>
          <a:p>
            <a:pPr algn="just"/>
            <a:r>
              <a:rPr lang="en-US" dirty="0"/>
              <a:t>Timber framing, historically called a braced frame, was the most common method of building wooden buildings in America[2] from the 17th-century European settlements until the early 20th century when timber framing was replaced by balloon framing and then platform framing in </a:t>
            </a:r>
            <a:r>
              <a:rPr lang="en-US" dirty="0" smtClean="0"/>
              <a:t>houses</a:t>
            </a:r>
            <a:r>
              <a:rPr lang="pl-PL" dirty="0" smtClean="0"/>
              <a:t>. </a:t>
            </a:r>
          </a:p>
          <a:p>
            <a:pPr algn="just"/>
            <a:endParaRPr lang="pl-PL" dirty="0" smtClean="0"/>
          </a:p>
          <a:p>
            <a:pPr algn="just"/>
            <a:r>
              <a:rPr lang="en-US" dirty="0"/>
              <a:t>Balloon framing originated in the American Mid-west near Chicago in the 1830s. It is a rare type of American historic carpentry which was exported from America. Balloon framing is very important in history as the beginning of the transition away from the centuries-long method of timber framing to the common types of wood framing now in use</a:t>
            </a:r>
            <a:r>
              <a:rPr lang="en-US" dirty="0" smtClean="0"/>
              <a:t>.</a:t>
            </a:r>
            <a:endParaRPr lang="pl-PL" dirty="0" smtClean="0"/>
          </a:p>
          <a:p>
            <a:pPr algn="just"/>
            <a:endParaRPr lang="pl-PL" dirty="0" smtClean="0"/>
          </a:p>
          <a:p>
            <a:pPr algn="just"/>
            <a:r>
              <a:rPr lang="pl-PL" dirty="0">
                <a:solidFill>
                  <a:schemeClr val="tx1"/>
                </a:solidFill>
              </a:rPr>
              <a:t>(https://</a:t>
            </a:r>
            <a:r>
              <a:rPr lang="pl-PL" dirty="0" smtClean="0">
                <a:solidFill>
                  <a:schemeClr val="tx1"/>
                </a:solidFill>
              </a:rPr>
              <a:t>www.wikiwand.com/en/American_historic_carpentry)</a:t>
            </a:r>
            <a:endParaRPr lang="pl-PL" dirty="0">
              <a:solidFill>
                <a:schemeClr val="tx1"/>
              </a:solidFill>
            </a:endParaRPr>
          </a:p>
          <a:p>
            <a:pPr algn="just"/>
            <a:endParaRPr lang="pl-PL" sz="1400" dirty="0" smtClean="0">
              <a:solidFill>
                <a:schemeClr val="tx1"/>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Balloon</a:t>
            </a:r>
            <a:r>
              <a:rPr lang="pl-PL" dirty="0"/>
              <a:t> </a:t>
            </a:r>
            <a:r>
              <a:rPr lang="pl-PL" dirty="0" err="1"/>
              <a:t>Framing</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    https://</a:t>
            </a:r>
            <a:r>
              <a:rPr lang="pl-PL" sz="1000" dirty="0" smtClean="0"/>
              <a:t>www.britannica.com/technology/half-timber-work                                                                                                                                                                                                                           </a:t>
            </a:r>
            <a:r>
              <a:rPr lang="pl-PL" sz="1000" dirty="0"/>
              <a:t>Author</a:t>
            </a:r>
            <a:r>
              <a:rPr lang="pl-PL" sz="1000" dirty="0" smtClean="0"/>
              <a:t>: Paweł Mika</a:t>
            </a:r>
            <a:endParaRPr lang="pl-PL" sz="1000" dirty="0"/>
          </a:p>
        </p:txBody>
      </p:sp>
      <p:pic>
        <p:nvPicPr>
          <p:cNvPr id="15"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82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OEM\Desktop\Schematy konstr drewnianwj\ba fr 2.jpg"/>
          <p:cNvPicPr>
            <a:picLocks noChangeAspect="1" noChangeArrowheads="1"/>
          </p:cNvPicPr>
          <p:nvPr/>
        </p:nvPicPr>
        <p:blipFill rotWithShape="1">
          <a:blip r:embed="rId2">
            <a:extLst>
              <a:ext uri="{28A0092B-C50C-407E-A947-70E740481C1C}">
                <a14:useLocalDpi xmlns:a14="http://schemas.microsoft.com/office/drawing/2010/main" val="0"/>
              </a:ext>
            </a:extLst>
          </a:blip>
          <a:srcRect l="5336" r="6980"/>
          <a:stretch/>
        </p:blipFill>
        <p:spPr bwMode="auto">
          <a:xfrm>
            <a:off x="120056" y="581988"/>
            <a:ext cx="6611944" cy="5655324"/>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Balloon</a:t>
            </a:r>
            <a:r>
              <a:rPr lang="pl-PL" dirty="0"/>
              <a:t> </a:t>
            </a:r>
            <a:r>
              <a:rPr lang="pl-PL" dirty="0" err="1"/>
              <a:t>Framing</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smtClean="0"/>
              <a:t>Author: Paweł Mika</a:t>
            </a:r>
            <a:endParaRPr lang="pl-PL" sz="1000" dirty="0"/>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10114408" y="3302982"/>
            <a:ext cx="3856879" cy="2862322"/>
          </a:xfrm>
          <a:prstGeom prst="rect">
            <a:avLst/>
          </a:prstGeom>
          <a:noFill/>
        </p:spPr>
        <p:txBody>
          <a:bodyPr wrap="square">
            <a:spAutoFit/>
          </a:bodyPr>
          <a:lstStyle/>
          <a:p>
            <a:pPr marL="228600" indent="-228600">
              <a:buAutoNum type="arabicPeriod"/>
            </a:pPr>
            <a:r>
              <a:rPr lang="pl-PL" sz="1200" i="1" dirty="0" err="1" smtClean="0">
                <a:solidFill>
                  <a:schemeClr val="tx1"/>
                </a:solidFill>
              </a:rPr>
              <a:t>Foundations</a:t>
            </a:r>
            <a:r>
              <a:rPr lang="pl-PL" sz="1200" i="1" dirty="0" smtClean="0">
                <a:solidFill>
                  <a:schemeClr val="tx1"/>
                </a:solidFill>
              </a:rPr>
              <a:t>, </a:t>
            </a:r>
          </a:p>
          <a:p>
            <a:r>
              <a:rPr lang="pl-PL" sz="1200" i="1" dirty="0" smtClean="0">
                <a:solidFill>
                  <a:schemeClr val="tx1"/>
                </a:solidFill>
              </a:rPr>
              <a:t>2. Waterproof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3. Sill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4. </a:t>
            </a:r>
            <a:r>
              <a:rPr lang="pl-PL" sz="1200" i="1" dirty="0" err="1" smtClean="0">
                <a:solidFill>
                  <a:schemeClr val="tx1"/>
                </a:solidFill>
              </a:rPr>
              <a:t>Joist</a:t>
            </a:r>
            <a:endParaRPr lang="pl-PL" sz="1200" i="1" dirty="0" smtClean="0">
              <a:solidFill>
                <a:schemeClr val="tx1"/>
              </a:solidFill>
            </a:endParaRPr>
          </a:p>
          <a:p>
            <a:r>
              <a:rPr lang="pl-PL" sz="1200" i="1" dirty="0" smtClean="0">
                <a:solidFill>
                  <a:schemeClr val="tx1"/>
                </a:solidFill>
              </a:rPr>
              <a:t>5. </a:t>
            </a:r>
            <a:r>
              <a:rPr lang="pl-PL" sz="1200" i="1" dirty="0" err="1" smtClean="0">
                <a:solidFill>
                  <a:schemeClr val="tx1"/>
                </a:solidFill>
              </a:rPr>
              <a:t>Subflooring</a:t>
            </a:r>
            <a:endParaRPr lang="pl-PL" sz="1200" i="1" dirty="0" smtClean="0">
              <a:solidFill>
                <a:schemeClr val="tx1"/>
              </a:solidFill>
            </a:endParaRPr>
          </a:p>
          <a:p>
            <a:r>
              <a:rPr lang="pl-PL" sz="1200" i="1" dirty="0" smtClean="0">
                <a:solidFill>
                  <a:schemeClr val="tx1"/>
                </a:solidFill>
              </a:rPr>
              <a:t>6. </a:t>
            </a:r>
            <a:r>
              <a:rPr lang="pl-PL" sz="1200" i="1" dirty="0" err="1" smtClean="0">
                <a:solidFill>
                  <a:schemeClr val="tx1"/>
                </a:solidFill>
              </a:rPr>
              <a:t>Firestop</a:t>
            </a:r>
            <a:r>
              <a:rPr lang="pl-PL" sz="1200" i="1" dirty="0" smtClean="0">
                <a:solidFill>
                  <a:schemeClr val="tx1"/>
                </a:solidFill>
              </a:rPr>
              <a:t> </a:t>
            </a:r>
            <a:r>
              <a:rPr lang="pl-PL" sz="1200" i="1" dirty="0" err="1" smtClean="0">
                <a:solidFill>
                  <a:schemeClr val="tx1"/>
                </a:solidFill>
              </a:rPr>
              <a:t>blocking</a:t>
            </a:r>
            <a:endParaRPr lang="pl-PL" sz="1200" i="1" dirty="0" smtClean="0">
              <a:solidFill>
                <a:schemeClr val="tx1"/>
              </a:solidFill>
            </a:endParaRPr>
          </a:p>
          <a:p>
            <a:r>
              <a:rPr lang="pl-PL" sz="1200" i="1" dirty="0" smtClean="0">
                <a:solidFill>
                  <a:schemeClr val="tx1"/>
                </a:solidFill>
              </a:rPr>
              <a:t>7. </a:t>
            </a:r>
            <a:r>
              <a:rPr lang="pl-PL" sz="1200" i="1" dirty="0" err="1" smtClean="0">
                <a:solidFill>
                  <a:schemeClr val="tx1"/>
                </a:solidFill>
              </a:rPr>
              <a:t>Stud</a:t>
            </a:r>
            <a:endParaRPr lang="pl-PL" sz="1200" i="1" dirty="0" smtClean="0">
              <a:solidFill>
                <a:schemeClr val="tx1"/>
              </a:solidFill>
            </a:endParaRPr>
          </a:p>
          <a:p>
            <a:r>
              <a:rPr lang="pl-PL" sz="1200" i="1" dirty="0" smtClean="0">
                <a:solidFill>
                  <a:schemeClr val="tx1"/>
                </a:solidFill>
              </a:rPr>
              <a:t>8. Ribbon</a:t>
            </a:r>
          </a:p>
          <a:p>
            <a:r>
              <a:rPr lang="pl-PL" sz="1200" i="1" dirty="0" smtClean="0">
                <a:solidFill>
                  <a:schemeClr val="tx1"/>
                </a:solidFill>
              </a:rPr>
              <a:t>9. </a:t>
            </a:r>
            <a:r>
              <a:rPr lang="pl-PL" sz="1200" i="1" dirty="0" err="1" smtClean="0">
                <a:solidFill>
                  <a:schemeClr val="tx1"/>
                </a:solidFill>
              </a:rPr>
              <a:t>Double</a:t>
            </a:r>
            <a:r>
              <a:rPr lang="pl-PL" sz="1200" i="1" dirty="0" smtClean="0">
                <a:solidFill>
                  <a:schemeClr val="tx1"/>
                </a:solidFill>
              </a:rPr>
              <a:t> </a:t>
            </a:r>
            <a:r>
              <a:rPr lang="pl-PL" sz="1200" i="1" dirty="0" err="1" smtClean="0">
                <a:solidFill>
                  <a:schemeClr val="tx1"/>
                </a:solidFill>
              </a:rPr>
              <a:t>Topplate</a:t>
            </a:r>
            <a:endParaRPr lang="pl-PL" sz="1200" i="1" dirty="0" smtClean="0">
              <a:solidFill>
                <a:schemeClr val="tx1"/>
              </a:solidFill>
            </a:endParaRPr>
          </a:p>
          <a:p>
            <a:r>
              <a:rPr lang="pl-PL" sz="1200" i="1" dirty="0" smtClean="0">
                <a:solidFill>
                  <a:schemeClr val="tx1"/>
                </a:solidFill>
              </a:rPr>
              <a:t>10. </a:t>
            </a:r>
            <a:r>
              <a:rPr lang="pl-PL" sz="1200" i="1" dirty="0" err="1" smtClean="0">
                <a:solidFill>
                  <a:schemeClr val="tx1"/>
                </a:solidFill>
              </a:rPr>
              <a:t>Roofjoist</a:t>
            </a:r>
            <a:endParaRPr lang="pl-PL" sz="1200" i="1" dirty="0" smtClean="0">
              <a:solidFill>
                <a:schemeClr val="tx1"/>
              </a:solidFill>
            </a:endParaRPr>
          </a:p>
          <a:p>
            <a:r>
              <a:rPr lang="pl-PL" sz="1200" i="1" dirty="0" smtClean="0">
                <a:solidFill>
                  <a:schemeClr val="tx1"/>
                </a:solidFill>
              </a:rPr>
              <a:t>11. Rafter</a:t>
            </a:r>
          </a:p>
          <a:p>
            <a:r>
              <a:rPr lang="pl-PL" sz="1200" i="1" dirty="0" smtClean="0">
                <a:solidFill>
                  <a:schemeClr val="tx1"/>
                </a:solidFill>
              </a:rPr>
              <a:t>12. </a:t>
            </a:r>
            <a:r>
              <a:rPr lang="pl-PL" sz="1200" i="1" dirty="0" err="1" smtClean="0">
                <a:solidFill>
                  <a:schemeClr val="tx1"/>
                </a:solidFill>
              </a:rPr>
              <a:t>Lintel</a:t>
            </a:r>
            <a:endParaRPr lang="pl-PL" sz="1200" i="1" dirty="0" smtClean="0">
              <a:solidFill>
                <a:schemeClr val="tx1"/>
              </a:solidFill>
            </a:endParaRPr>
          </a:p>
          <a:p>
            <a:r>
              <a:rPr lang="pl-PL" sz="1200" i="1" dirty="0" smtClean="0">
                <a:solidFill>
                  <a:schemeClr val="tx1"/>
                </a:solidFill>
              </a:rPr>
              <a:t>13. </a:t>
            </a:r>
            <a:r>
              <a:rPr lang="pl-PL" sz="1200" i="1" dirty="0" err="1" smtClean="0">
                <a:solidFill>
                  <a:schemeClr val="tx1"/>
                </a:solidFill>
              </a:rPr>
              <a:t>Cripple</a:t>
            </a:r>
            <a:r>
              <a:rPr lang="pl-PL" sz="1200" i="1" dirty="0" smtClean="0">
                <a:solidFill>
                  <a:schemeClr val="tx1"/>
                </a:solidFill>
              </a:rPr>
              <a:t> </a:t>
            </a:r>
            <a:r>
              <a:rPr lang="pl-PL" sz="1200" i="1" dirty="0" err="1" smtClean="0">
                <a:solidFill>
                  <a:schemeClr val="tx1"/>
                </a:solidFill>
              </a:rPr>
              <a:t>stud</a:t>
            </a:r>
            <a:endParaRPr lang="pl-PL" sz="1200" i="1" dirty="0" smtClean="0">
              <a:solidFill>
                <a:schemeClr val="tx1"/>
              </a:solidFill>
            </a:endParaRPr>
          </a:p>
          <a:p>
            <a:r>
              <a:rPr lang="pl-PL" sz="1200" i="1" dirty="0" smtClean="0">
                <a:solidFill>
                  <a:schemeClr val="tx1"/>
                </a:solidFill>
              </a:rPr>
              <a:t>14. </a:t>
            </a:r>
            <a:r>
              <a:rPr lang="pl-PL" sz="1200" i="1" dirty="0" err="1" smtClean="0">
                <a:solidFill>
                  <a:schemeClr val="tx1"/>
                </a:solidFill>
              </a:rPr>
              <a:t>Rough</a:t>
            </a:r>
            <a:r>
              <a:rPr lang="pl-PL" sz="1200" i="1" dirty="0" smtClean="0">
                <a:solidFill>
                  <a:schemeClr val="tx1"/>
                </a:solidFill>
              </a:rPr>
              <a:t> sill</a:t>
            </a:r>
          </a:p>
          <a:p>
            <a:r>
              <a:rPr lang="pl-PL" sz="1200" i="1" dirty="0" smtClean="0">
                <a:solidFill>
                  <a:schemeClr val="tx1"/>
                </a:solidFill>
              </a:rPr>
              <a:t>15. </a:t>
            </a:r>
            <a:r>
              <a:rPr lang="pl-PL" sz="1200" i="1" dirty="0" err="1" smtClean="0">
                <a:solidFill>
                  <a:schemeClr val="tx1"/>
                </a:solidFill>
              </a:rPr>
              <a:t>Trimmer</a:t>
            </a:r>
            <a:r>
              <a:rPr lang="pl-PL" sz="1200" i="1" dirty="0" smtClean="0">
                <a:solidFill>
                  <a:schemeClr val="tx1"/>
                </a:solidFill>
              </a:rPr>
              <a:t> </a:t>
            </a:r>
            <a:r>
              <a:rPr lang="pl-PL" sz="1200" i="1" dirty="0" err="1" smtClean="0">
                <a:solidFill>
                  <a:schemeClr val="tx1"/>
                </a:solidFill>
              </a:rPr>
              <a:t>stud</a:t>
            </a:r>
            <a:endParaRPr lang="pl-PL" sz="1200" i="1" dirty="0" smtClean="0">
              <a:solidFill>
                <a:schemeClr val="tx1"/>
              </a:solidFill>
            </a:endParaRPr>
          </a:p>
        </p:txBody>
      </p:sp>
      <p:pic>
        <p:nvPicPr>
          <p:cNvPr id="17"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670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EM\Desktop\HIBI Wiedeń warsztaty\frame construction\05_Balloon-Frami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114" y="476673"/>
            <a:ext cx="7014885" cy="5688632"/>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Balloon</a:t>
            </a:r>
            <a:r>
              <a:rPr lang="pl-PL" dirty="0"/>
              <a:t> </a:t>
            </a:r>
            <a:r>
              <a:rPr lang="pl-PL" dirty="0" err="1"/>
              <a:t>Framing</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smtClean="0"/>
              <a:t>https://www.oldhousefix.com/balloon-framed-houses/                                                                                                                                           http</a:t>
            </a:r>
            <a:r>
              <a:rPr lang="pl-PL" sz="1000" dirty="0"/>
              <a:t>://jeanhuets.com/wp-content/uploads/2013/10/05_Balloon-Framing.jpg                 </a:t>
            </a:r>
          </a:p>
        </p:txBody>
      </p:sp>
      <p:sp>
        <p:nvSpPr>
          <p:cNvPr id="17" name="pole tekstowe 16">
            <a:extLst>
              <a:ext uri="{FF2B5EF4-FFF2-40B4-BE49-F238E27FC236}">
                <a16:creationId xmlns="" xmlns:a16="http://schemas.microsoft.com/office/drawing/2014/main" id="{1F009DDD-96F6-48A9-9C2C-87A1D06249F5}"/>
              </a:ext>
            </a:extLst>
          </p:cNvPr>
          <p:cNvSpPr txBox="1"/>
          <p:nvPr/>
        </p:nvSpPr>
        <p:spPr>
          <a:xfrm>
            <a:off x="9519" y="476672"/>
            <a:ext cx="5167595" cy="5693866"/>
          </a:xfrm>
          <a:prstGeom prst="rect">
            <a:avLst/>
          </a:prstGeom>
          <a:noFill/>
        </p:spPr>
        <p:txBody>
          <a:bodyPr wrap="square">
            <a:spAutoFit/>
          </a:bodyPr>
          <a:lstStyle/>
          <a:p>
            <a:pPr algn="just"/>
            <a:r>
              <a:rPr lang="en-US" dirty="0"/>
              <a:t>In 1833, a breakthrough in building technology revolutionized the construction of private homes, making them affordable to middle- and low-income </a:t>
            </a:r>
            <a:r>
              <a:rPr lang="en-US" dirty="0" smtClean="0"/>
              <a:t>families</a:t>
            </a:r>
            <a:r>
              <a:rPr lang="pl-PL" dirty="0" smtClean="0"/>
              <a:t>.</a:t>
            </a:r>
          </a:p>
          <a:p>
            <a:pPr algn="just"/>
            <a:r>
              <a:rPr lang="pl-PL" dirty="0" smtClean="0"/>
              <a:t>[</a:t>
            </a:r>
            <a:r>
              <a:rPr lang="en-US" dirty="0" smtClean="0"/>
              <a:t>A </a:t>
            </a:r>
            <a:r>
              <a:rPr lang="en-US" dirty="0"/>
              <a:t>popular myth suggests that a Chicago carpenter, George W. Snow, invented the balloon frame in 1832 and revolutionized construction </a:t>
            </a:r>
            <a:r>
              <a:rPr lang="en-US" dirty="0" smtClean="0"/>
              <a:t>practice</a:t>
            </a:r>
            <a:r>
              <a:rPr lang="pl-PL" dirty="0"/>
              <a:t> - http://</a:t>
            </a:r>
            <a:r>
              <a:rPr lang="pl-PL" dirty="0" smtClean="0"/>
              <a:t>www.encyclopedia. chicagohistory.org/</a:t>
            </a:r>
            <a:r>
              <a:rPr lang="pl-PL" dirty="0" err="1" smtClean="0"/>
              <a:t>pages</a:t>
            </a:r>
            <a:r>
              <a:rPr lang="pl-PL" dirty="0" smtClean="0"/>
              <a:t>/105.html]</a:t>
            </a:r>
          </a:p>
          <a:p>
            <a:pPr algn="just"/>
            <a:endParaRPr lang="pl-PL" sz="1400" dirty="0">
              <a:solidFill>
                <a:schemeClr val="tx1"/>
              </a:solidFill>
            </a:endParaRPr>
          </a:p>
          <a:p>
            <a:pPr algn="just"/>
            <a:r>
              <a:rPr lang="en-US" dirty="0">
                <a:solidFill>
                  <a:schemeClr val="tx1"/>
                </a:solidFill>
              </a:rPr>
              <a:t>Home construction previously was </a:t>
            </a:r>
            <a:r>
              <a:rPr lang="en-US" dirty="0" smtClean="0">
                <a:solidFill>
                  <a:schemeClr val="tx1"/>
                </a:solidFill>
              </a:rPr>
              <a:t>expensive</a:t>
            </a:r>
            <a:r>
              <a:rPr lang="en-US" dirty="0">
                <a:solidFill>
                  <a:schemeClr val="tx1"/>
                </a:solidFill>
              </a:rPr>
              <a:t>. Houses were built using stout pieces of lumber fitted together with heavy joints. For example, the traditional New England frame house was built using hardwood beams connected with mortise-and-</a:t>
            </a:r>
            <a:r>
              <a:rPr lang="en-US" dirty="0" err="1">
                <a:solidFill>
                  <a:schemeClr val="tx1"/>
                </a:solidFill>
              </a:rPr>
              <a:t>tenon</a:t>
            </a:r>
            <a:r>
              <a:rPr lang="en-US" dirty="0">
                <a:solidFill>
                  <a:schemeClr val="tx1"/>
                </a:solidFill>
              </a:rPr>
              <a:t> joints fastened by hand-cut dowels or hand-wrought nails. An entire frame wall was fitted on the ground and then lifted into place by a crew of about twenty laborers. These homes were durable but expensive and unwieldy to construct, requiring much labor and the expertise of skilled </a:t>
            </a:r>
            <a:r>
              <a:rPr lang="en-US" dirty="0" smtClean="0">
                <a:solidFill>
                  <a:schemeClr val="tx1"/>
                </a:solidFill>
              </a:rPr>
              <a:t>craftsmen</a:t>
            </a:r>
            <a:endParaRPr lang="pl-PL" dirty="0" smtClean="0">
              <a:solidFill>
                <a:schemeClr val="tx1"/>
              </a:solidFill>
            </a:endParaRPr>
          </a:p>
          <a:p>
            <a:pPr algn="just"/>
            <a:endParaRPr lang="pl-PL" sz="1400" dirty="0">
              <a:solidFill>
                <a:schemeClr val="tx1"/>
              </a:solidFill>
            </a:endParaRPr>
          </a:p>
          <a:p>
            <a:pPr algn="just"/>
            <a:r>
              <a:rPr lang="pl-PL" dirty="0" smtClean="0">
                <a:solidFill>
                  <a:schemeClr val="tx1"/>
                </a:solidFill>
              </a:rPr>
              <a:t>B</a:t>
            </a:r>
            <a:r>
              <a:rPr lang="en-US" dirty="0" err="1" smtClean="0">
                <a:solidFill>
                  <a:schemeClr val="tx1"/>
                </a:solidFill>
              </a:rPr>
              <a:t>alloon</a:t>
            </a:r>
            <a:r>
              <a:rPr lang="en-US" dirty="0" smtClean="0">
                <a:solidFill>
                  <a:schemeClr val="tx1"/>
                </a:solidFill>
              </a:rPr>
              <a:t> </a:t>
            </a:r>
            <a:r>
              <a:rPr lang="en-US" dirty="0">
                <a:solidFill>
                  <a:schemeClr val="tx1"/>
                </a:solidFill>
              </a:rPr>
              <a:t>frame was developed, making its first appearance in Chicago. Partially a result of the incipient industrialization occurring in the young nation, the balloon frame was based on much lighter precut two-by-four-inch studs positioned sixteen inches apart and held together by factory-produced nails</a:t>
            </a:r>
            <a:r>
              <a:rPr lang="en-US" dirty="0" smtClean="0">
                <a:solidFill>
                  <a:schemeClr val="tx1"/>
                </a:solidFill>
              </a:rPr>
              <a:t>.</a:t>
            </a:r>
            <a:endParaRPr lang="pl-PL" dirty="0" smtClean="0">
              <a:solidFill>
                <a:schemeClr val="tx1"/>
              </a:solidFill>
            </a:endParaRPr>
          </a:p>
          <a:p>
            <a:pPr algn="just"/>
            <a:endParaRPr lang="pl-PL" dirty="0" smtClean="0">
              <a:solidFill>
                <a:schemeClr val="tx1"/>
              </a:solidFill>
            </a:endParaRPr>
          </a:p>
          <a:p>
            <a:pPr algn="just"/>
            <a:r>
              <a:rPr lang="en-US" dirty="0" smtClean="0">
                <a:solidFill>
                  <a:schemeClr val="tx1"/>
                </a:solidFill>
              </a:rPr>
              <a:t>Ten </a:t>
            </a:r>
            <a:r>
              <a:rPr lang="en-US" dirty="0">
                <a:solidFill>
                  <a:schemeClr val="tx1"/>
                </a:solidFill>
              </a:rPr>
              <a:t>men building a balloon frame house, Omaha Reservation, Nebraska, </a:t>
            </a:r>
            <a:r>
              <a:rPr lang="en-US" dirty="0" smtClean="0">
                <a:solidFill>
                  <a:schemeClr val="tx1"/>
                </a:solidFill>
              </a:rPr>
              <a:t>1877</a:t>
            </a:r>
            <a:endParaRPr lang="pl-PL" sz="1400" dirty="0" smtClean="0">
              <a:solidFill>
                <a:schemeClr val="tx1"/>
              </a:solidFill>
            </a:endParaRPr>
          </a:p>
        </p:txBody>
      </p:sp>
      <p:cxnSp>
        <p:nvCxnSpPr>
          <p:cNvPr id="3" name="Łącznik prosty ze strzałką 2"/>
          <p:cNvCxnSpPr/>
          <p:nvPr/>
        </p:nvCxnSpPr>
        <p:spPr>
          <a:xfrm>
            <a:off x="4547828" y="5949280"/>
            <a:ext cx="32403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5"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589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 xmlns:a16="http://schemas.microsoft.com/office/drawing/2014/main" id="{1F009DDD-96F6-48A9-9C2C-87A1D06249F5}"/>
              </a:ext>
            </a:extLst>
          </p:cNvPr>
          <p:cNvSpPr txBox="1"/>
          <p:nvPr/>
        </p:nvSpPr>
        <p:spPr>
          <a:xfrm>
            <a:off x="9519" y="692696"/>
            <a:ext cx="4718329" cy="3754874"/>
          </a:xfrm>
          <a:prstGeom prst="rect">
            <a:avLst/>
          </a:prstGeom>
          <a:noFill/>
        </p:spPr>
        <p:txBody>
          <a:bodyPr wrap="square">
            <a:spAutoFit/>
          </a:bodyPr>
          <a:lstStyle/>
          <a:p>
            <a:pPr algn="just"/>
            <a:r>
              <a:rPr lang="en-US" dirty="0"/>
              <a:t>Platform framing is very similar to the balloon frame. It uses 2x4s spaced 16″ on center and requires the same basic layout except for a few key differences. </a:t>
            </a:r>
            <a:endParaRPr lang="pl-PL" dirty="0" smtClean="0"/>
          </a:p>
          <a:p>
            <a:pPr algn="just"/>
            <a:endParaRPr lang="pl-PL" dirty="0"/>
          </a:p>
          <a:p>
            <a:pPr algn="just"/>
            <a:r>
              <a:rPr lang="en-US" dirty="0" smtClean="0"/>
              <a:t>A </a:t>
            </a:r>
            <a:r>
              <a:rPr lang="en-US" dirty="0"/>
              <a:t>platform frame uses shorter lengths of lumber because each story of the building is built individually and placed on top of the one below. Shorter 2x4s cost less per foot than longer ones and the break between each floor created the much needed fire block not present in the balloon frame. </a:t>
            </a:r>
            <a:endParaRPr lang="pl-PL" dirty="0" smtClean="0"/>
          </a:p>
          <a:p>
            <a:pPr algn="just"/>
            <a:endParaRPr lang="pl-PL" dirty="0"/>
          </a:p>
          <a:p>
            <a:pPr algn="just"/>
            <a:r>
              <a:rPr lang="en-US" dirty="0" smtClean="0"/>
              <a:t>Also</a:t>
            </a:r>
            <a:r>
              <a:rPr lang="en-US" dirty="0"/>
              <a:t>, platform frames could be built without the use of scaffolding. Since each story was constructed on top of the previous one the second story floor could be used by workers to build the </a:t>
            </a:r>
            <a:r>
              <a:rPr lang="en-US" dirty="0" err="1"/>
              <a:t>the</a:t>
            </a:r>
            <a:r>
              <a:rPr lang="en-US" dirty="0"/>
              <a:t> second story walls upon resulting in much faster and easer construction.</a:t>
            </a:r>
            <a:endParaRPr lang="pl-PL" dirty="0">
              <a:solidFill>
                <a:schemeClr val="tx1"/>
              </a:solidFill>
            </a:endParaRPr>
          </a:p>
          <a:p>
            <a:pPr algn="just"/>
            <a:endParaRPr lang="pl-PL" sz="1400" dirty="0" smtClean="0">
              <a:solidFill>
                <a:schemeClr val="tx1"/>
              </a:solidFill>
            </a:endParaRPr>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Platform </a:t>
            </a:r>
            <a:r>
              <a:rPr lang="pl-PL" dirty="0" err="1"/>
              <a:t>Framing</a:t>
            </a:r>
            <a:endParaRPr lang="pl-PL" dirty="0"/>
          </a:p>
        </p:txBody>
      </p:sp>
      <p:pic>
        <p:nvPicPr>
          <p:cNvPr id="16386" name="Picture 2" descr="C:\Users\OEM\Desktop\Schematy konstr drewnianwj\pl fr a.jpg"/>
          <p:cNvPicPr>
            <a:picLocks noChangeAspect="1" noChangeArrowheads="1"/>
          </p:cNvPicPr>
          <p:nvPr/>
        </p:nvPicPr>
        <p:blipFill rotWithShape="1">
          <a:blip r:embed="rId2">
            <a:extLst>
              <a:ext uri="{28A0092B-C50C-407E-A947-70E740481C1C}">
                <a14:useLocalDpi xmlns:a14="http://schemas.microsoft.com/office/drawing/2010/main" val="0"/>
              </a:ext>
            </a:extLst>
          </a:blip>
          <a:srcRect l="5708" r="7373"/>
          <a:stretch/>
        </p:blipFill>
        <p:spPr bwMode="auto">
          <a:xfrm>
            <a:off x="5196959" y="521420"/>
            <a:ext cx="6686759" cy="5769147"/>
          </a:xfrm>
          <a:prstGeom prst="rect">
            <a:avLst/>
          </a:prstGeom>
          <a:noFill/>
          <a:extLst>
            <a:ext uri="{909E8E84-426E-40DD-AFC4-6F175D3DCCD1}">
              <a14:hiddenFill xmlns:a14="http://schemas.microsoft.com/office/drawing/2010/main">
                <a:solidFill>
                  <a:srgbClr val="FFFFFF"/>
                </a:solidFill>
              </a14:hiddenFill>
            </a:ext>
          </a:extLst>
        </p:spPr>
      </p:pic>
      <p:sp>
        <p:nvSpPr>
          <p:cNvPr id="16" name="Prostokąt 15"/>
          <p:cNvSpPr/>
          <p:nvPr/>
        </p:nvSpPr>
        <p:spPr>
          <a:xfrm>
            <a:off x="0" y="6165304"/>
            <a:ext cx="12192000" cy="246221"/>
          </a:xfrm>
          <a:prstGeom prst="rect">
            <a:avLst/>
          </a:prstGeom>
        </p:spPr>
        <p:txBody>
          <a:bodyPr wrap="square">
            <a:spAutoFit/>
          </a:bodyPr>
          <a:lstStyle/>
          <a:p>
            <a:pPr algn="r"/>
            <a:r>
              <a:rPr lang="pl-PL" sz="1000" dirty="0"/>
              <a:t>https://thecraftsmanblog.com/framing-timber-balloon-platform</a:t>
            </a:r>
            <a:r>
              <a:rPr lang="pl-PL" sz="1000" dirty="0" smtClean="0"/>
              <a:t>/                                                                                                                                                                                                                     Author: Paweł Mika</a:t>
            </a:r>
            <a:endParaRPr lang="pl-PL" sz="1000" dirty="0"/>
          </a:p>
        </p:txBody>
      </p:sp>
      <p:pic>
        <p:nvPicPr>
          <p:cNvPr id="15"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62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OEM\Desktop\Schematy konstr drewnianwj\pl fr 2.jpg"/>
          <p:cNvPicPr>
            <a:picLocks noChangeAspect="1" noChangeArrowheads="1"/>
          </p:cNvPicPr>
          <p:nvPr/>
        </p:nvPicPr>
        <p:blipFill rotWithShape="1">
          <a:blip r:embed="rId2">
            <a:extLst>
              <a:ext uri="{28A0092B-C50C-407E-A947-70E740481C1C}">
                <a14:useLocalDpi xmlns:a14="http://schemas.microsoft.com/office/drawing/2010/main" val="0"/>
              </a:ext>
            </a:extLst>
          </a:blip>
          <a:srcRect l="3826" r="4512"/>
          <a:stretch/>
        </p:blipFill>
        <p:spPr bwMode="auto">
          <a:xfrm>
            <a:off x="-4379" y="525205"/>
            <a:ext cx="6892467" cy="5640099"/>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Platform </a:t>
            </a:r>
            <a:r>
              <a:rPr lang="pl-PL" dirty="0" err="1"/>
              <a:t>Framing</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smtClean="0"/>
              <a:t>Author: Paweł Mika</a:t>
            </a:r>
            <a:endParaRPr lang="pl-PL" sz="1000" dirty="0"/>
          </a:p>
        </p:txBody>
      </p:sp>
      <p:sp>
        <p:nvSpPr>
          <p:cNvPr id="17" name="pole tekstowe 16">
            <a:extLst>
              <a:ext uri="{FF2B5EF4-FFF2-40B4-BE49-F238E27FC236}">
                <a16:creationId xmlns="" xmlns:a16="http://schemas.microsoft.com/office/drawing/2014/main" id="{1F009DDD-96F6-48A9-9C2C-87A1D06249F5}"/>
              </a:ext>
            </a:extLst>
          </p:cNvPr>
          <p:cNvSpPr txBox="1"/>
          <p:nvPr/>
        </p:nvSpPr>
        <p:spPr>
          <a:xfrm>
            <a:off x="10114408" y="3302982"/>
            <a:ext cx="3856879" cy="2862322"/>
          </a:xfrm>
          <a:prstGeom prst="rect">
            <a:avLst/>
          </a:prstGeom>
          <a:noFill/>
        </p:spPr>
        <p:txBody>
          <a:bodyPr wrap="square">
            <a:spAutoFit/>
          </a:bodyPr>
          <a:lstStyle/>
          <a:p>
            <a:pPr marL="228600" indent="-228600">
              <a:buAutoNum type="arabicPeriod"/>
            </a:pPr>
            <a:r>
              <a:rPr lang="pl-PL" sz="1200" i="1" dirty="0" err="1" smtClean="0">
                <a:solidFill>
                  <a:schemeClr val="tx1"/>
                </a:solidFill>
              </a:rPr>
              <a:t>Foundations</a:t>
            </a:r>
            <a:r>
              <a:rPr lang="pl-PL" sz="1200" i="1" dirty="0" smtClean="0">
                <a:solidFill>
                  <a:schemeClr val="tx1"/>
                </a:solidFill>
              </a:rPr>
              <a:t>, </a:t>
            </a:r>
          </a:p>
          <a:p>
            <a:r>
              <a:rPr lang="pl-PL" sz="1200" i="1" dirty="0" smtClean="0">
                <a:solidFill>
                  <a:schemeClr val="tx1"/>
                </a:solidFill>
              </a:rPr>
              <a:t>2. Waterproof </a:t>
            </a:r>
            <a:r>
              <a:rPr lang="pl-PL" sz="1200" i="1" dirty="0" err="1" smtClean="0">
                <a:solidFill>
                  <a:schemeClr val="tx1"/>
                </a:solidFill>
              </a:rPr>
              <a:t>insulation</a:t>
            </a:r>
            <a:r>
              <a:rPr lang="pl-PL" sz="1200" i="1" dirty="0" smtClean="0">
                <a:solidFill>
                  <a:schemeClr val="tx1"/>
                </a:solidFill>
              </a:rPr>
              <a:t>, </a:t>
            </a:r>
          </a:p>
          <a:p>
            <a:r>
              <a:rPr lang="pl-PL" sz="1200" i="1" dirty="0" smtClean="0">
                <a:solidFill>
                  <a:schemeClr val="tx1"/>
                </a:solidFill>
              </a:rPr>
              <a:t>3. Sill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4. </a:t>
            </a:r>
            <a:r>
              <a:rPr lang="pl-PL" sz="1200" i="1" dirty="0" err="1" smtClean="0">
                <a:solidFill>
                  <a:schemeClr val="tx1"/>
                </a:solidFill>
              </a:rPr>
              <a:t>Joist</a:t>
            </a:r>
            <a:endParaRPr lang="pl-PL" sz="1200" i="1" dirty="0" smtClean="0">
              <a:solidFill>
                <a:schemeClr val="tx1"/>
              </a:solidFill>
            </a:endParaRPr>
          </a:p>
          <a:p>
            <a:r>
              <a:rPr lang="pl-PL" sz="1200" i="1" dirty="0" smtClean="0">
                <a:solidFill>
                  <a:schemeClr val="tx1"/>
                </a:solidFill>
              </a:rPr>
              <a:t>5. Sole </a:t>
            </a:r>
            <a:r>
              <a:rPr lang="pl-PL" sz="1200" i="1" dirty="0" err="1" smtClean="0">
                <a:solidFill>
                  <a:schemeClr val="tx1"/>
                </a:solidFill>
              </a:rPr>
              <a:t>plate</a:t>
            </a:r>
            <a:endParaRPr lang="pl-PL" sz="1200" i="1" dirty="0" smtClean="0">
              <a:solidFill>
                <a:schemeClr val="tx1"/>
              </a:solidFill>
            </a:endParaRPr>
          </a:p>
          <a:p>
            <a:r>
              <a:rPr lang="pl-PL" sz="1200" i="1" dirty="0" smtClean="0">
                <a:solidFill>
                  <a:schemeClr val="tx1"/>
                </a:solidFill>
              </a:rPr>
              <a:t>6. </a:t>
            </a:r>
            <a:r>
              <a:rPr lang="pl-PL" sz="1200" i="1" dirty="0" err="1" smtClean="0">
                <a:solidFill>
                  <a:schemeClr val="tx1"/>
                </a:solidFill>
              </a:rPr>
              <a:t>Rim</a:t>
            </a:r>
            <a:r>
              <a:rPr lang="pl-PL" sz="1200" i="1" dirty="0" smtClean="0">
                <a:solidFill>
                  <a:schemeClr val="tx1"/>
                </a:solidFill>
              </a:rPr>
              <a:t> </a:t>
            </a:r>
            <a:r>
              <a:rPr lang="pl-PL" sz="1200" i="1" dirty="0" err="1" smtClean="0">
                <a:solidFill>
                  <a:schemeClr val="tx1"/>
                </a:solidFill>
              </a:rPr>
              <a:t>joist</a:t>
            </a:r>
            <a:endParaRPr lang="pl-PL" sz="1200" i="1" dirty="0" smtClean="0">
              <a:solidFill>
                <a:schemeClr val="tx1"/>
              </a:solidFill>
            </a:endParaRPr>
          </a:p>
          <a:p>
            <a:r>
              <a:rPr lang="pl-PL" sz="1200" i="1" dirty="0" smtClean="0">
                <a:solidFill>
                  <a:schemeClr val="tx1"/>
                </a:solidFill>
              </a:rPr>
              <a:t>7. </a:t>
            </a:r>
            <a:r>
              <a:rPr lang="pl-PL" sz="1200" i="1" dirty="0" err="1" smtClean="0">
                <a:solidFill>
                  <a:schemeClr val="tx1"/>
                </a:solidFill>
              </a:rPr>
              <a:t>Subflooring</a:t>
            </a:r>
            <a:endParaRPr lang="pl-PL" sz="1200" i="1" dirty="0" smtClean="0">
              <a:solidFill>
                <a:schemeClr val="tx1"/>
              </a:solidFill>
            </a:endParaRPr>
          </a:p>
          <a:p>
            <a:r>
              <a:rPr lang="pl-PL" sz="1200" i="1" dirty="0" smtClean="0">
                <a:solidFill>
                  <a:schemeClr val="tx1"/>
                </a:solidFill>
              </a:rPr>
              <a:t>8. </a:t>
            </a:r>
            <a:r>
              <a:rPr lang="pl-PL" sz="1200" i="1" dirty="0" err="1" smtClean="0">
                <a:solidFill>
                  <a:schemeClr val="tx1"/>
                </a:solidFill>
              </a:rPr>
              <a:t>Stud</a:t>
            </a:r>
            <a:endParaRPr lang="pl-PL" sz="1200" i="1" dirty="0" smtClean="0">
              <a:solidFill>
                <a:schemeClr val="tx1"/>
              </a:solidFill>
            </a:endParaRPr>
          </a:p>
          <a:p>
            <a:r>
              <a:rPr lang="pl-PL" sz="1200" i="1" dirty="0" smtClean="0">
                <a:solidFill>
                  <a:schemeClr val="tx1"/>
                </a:solidFill>
              </a:rPr>
              <a:t>9. </a:t>
            </a:r>
            <a:r>
              <a:rPr lang="pl-PL" sz="1200" i="1" dirty="0" err="1" smtClean="0">
                <a:solidFill>
                  <a:schemeClr val="tx1"/>
                </a:solidFill>
              </a:rPr>
              <a:t>Double</a:t>
            </a:r>
            <a:r>
              <a:rPr lang="pl-PL" sz="1200" i="1" dirty="0" smtClean="0">
                <a:solidFill>
                  <a:schemeClr val="tx1"/>
                </a:solidFill>
              </a:rPr>
              <a:t> </a:t>
            </a:r>
            <a:r>
              <a:rPr lang="pl-PL" sz="1200" i="1" dirty="0" err="1" smtClean="0">
                <a:solidFill>
                  <a:schemeClr val="tx1"/>
                </a:solidFill>
              </a:rPr>
              <a:t>Topplate</a:t>
            </a:r>
            <a:endParaRPr lang="pl-PL" sz="1200" i="1" dirty="0" smtClean="0">
              <a:solidFill>
                <a:schemeClr val="tx1"/>
              </a:solidFill>
            </a:endParaRPr>
          </a:p>
          <a:p>
            <a:r>
              <a:rPr lang="pl-PL" sz="1200" i="1" dirty="0" smtClean="0">
                <a:solidFill>
                  <a:schemeClr val="tx1"/>
                </a:solidFill>
              </a:rPr>
              <a:t>10. </a:t>
            </a:r>
            <a:r>
              <a:rPr lang="pl-PL" sz="1200" i="1" dirty="0" err="1" smtClean="0">
                <a:solidFill>
                  <a:schemeClr val="tx1"/>
                </a:solidFill>
              </a:rPr>
              <a:t>Roofjoist</a:t>
            </a:r>
            <a:endParaRPr lang="pl-PL" sz="1200" i="1" dirty="0" smtClean="0">
              <a:solidFill>
                <a:schemeClr val="tx1"/>
              </a:solidFill>
            </a:endParaRPr>
          </a:p>
          <a:p>
            <a:r>
              <a:rPr lang="pl-PL" sz="1200" i="1" dirty="0" smtClean="0">
                <a:solidFill>
                  <a:schemeClr val="tx1"/>
                </a:solidFill>
              </a:rPr>
              <a:t>11. Rafter</a:t>
            </a:r>
          </a:p>
          <a:p>
            <a:r>
              <a:rPr lang="pl-PL" sz="1200" i="1" dirty="0" smtClean="0">
                <a:solidFill>
                  <a:schemeClr val="tx1"/>
                </a:solidFill>
              </a:rPr>
              <a:t>12. </a:t>
            </a:r>
            <a:r>
              <a:rPr lang="pl-PL" sz="1200" i="1" dirty="0" err="1" smtClean="0">
                <a:solidFill>
                  <a:schemeClr val="tx1"/>
                </a:solidFill>
              </a:rPr>
              <a:t>Lintel</a:t>
            </a:r>
            <a:endParaRPr lang="pl-PL" sz="1200" i="1" dirty="0" smtClean="0">
              <a:solidFill>
                <a:schemeClr val="tx1"/>
              </a:solidFill>
            </a:endParaRPr>
          </a:p>
          <a:p>
            <a:r>
              <a:rPr lang="pl-PL" sz="1200" i="1" dirty="0" smtClean="0">
                <a:solidFill>
                  <a:schemeClr val="tx1"/>
                </a:solidFill>
              </a:rPr>
              <a:t>13. </a:t>
            </a:r>
            <a:r>
              <a:rPr lang="pl-PL" sz="1200" i="1" dirty="0" err="1" smtClean="0">
                <a:solidFill>
                  <a:schemeClr val="tx1"/>
                </a:solidFill>
              </a:rPr>
              <a:t>Cripple</a:t>
            </a:r>
            <a:r>
              <a:rPr lang="pl-PL" sz="1200" i="1" dirty="0" smtClean="0">
                <a:solidFill>
                  <a:schemeClr val="tx1"/>
                </a:solidFill>
              </a:rPr>
              <a:t> </a:t>
            </a:r>
            <a:r>
              <a:rPr lang="pl-PL" sz="1200" i="1" dirty="0" err="1" smtClean="0">
                <a:solidFill>
                  <a:schemeClr val="tx1"/>
                </a:solidFill>
              </a:rPr>
              <a:t>stud</a:t>
            </a:r>
            <a:endParaRPr lang="pl-PL" sz="1200" i="1" dirty="0" smtClean="0">
              <a:solidFill>
                <a:schemeClr val="tx1"/>
              </a:solidFill>
            </a:endParaRPr>
          </a:p>
          <a:p>
            <a:r>
              <a:rPr lang="pl-PL" sz="1200" i="1" dirty="0" smtClean="0">
                <a:solidFill>
                  <a:schemeClr val="tx1"/>
                </a:solidFill>
              </a:rPr>
              <a:t>14. </a:t>
            </a:r>
            <a:r>
              <a:rPr lang="pl-PL" sz="1200" i="1" dirty="0" err="1" smtClean="0">
                <a:solidFill>
                  <a:schemeClr val="tx1"/>
                </a:solidFill>
              </a:rPr>
              <a:t>Rough</a:t>
            </a:r>
            <a:r>
              <a:rPr lang="pl-PL" sz="1200" i="1" dirty="0" smtClean="0">
                <a:solidFill>
                  <a:schemeClr val="tx1"/>
                </a:solidFill>
              </a:rPr>
              <a:t> sill</a:t>
            </a:r>
          </a:p>
          <a:p>
            <a:r>
              <a:rPr lang="pl-PL" sz="1200" i="1" dirty="0" smtClean="0">
                <a:solidFill>
                  <a:schemeClr val="tx1"/>
                </a:solidFill>
              </a:rPr>
              <a:t>15. </a:t>
            </a:r>
            <a:r>
              <a:rPr lang="pl-PL" sz="1200" i="1" dirty="0" err="1" smtClean="0">
                <a:solidFill>
                  <a:schemeClr val="tx1"/>
                </a:solidFill>
              </a:rPr>
              <a:t>Trimmer</a:t>
            </a:r>
            <a:r>
              <a:rPr lang="pl-PL" sz="1200" i="1" dirty="0" smtClean="0">
                <a:solidFill>
                  <a:schemeClr val="tx1"/>
                </a:solidFill>
              </a:rPr>
              <a:t> </a:t>
            </a:r>
            <a:r>
              <a:rPr lang="pl-PL" sz="1200" i="1" dirty="0" err="1" smtClean="0">
                <a:solidFill>
                  <a:schemeClr val="tx1"/>
                </a:solidFill>
              </a:rPr>
              <a:t>stud</a:t>
            </a:r>
            <a:endParaRPr lang="pl-PL" sz="1200" i="1" dirty="0" smtClean="0">
              <a:solidFill>
                <a:schemeClr val="tx1"/>
              </a:solidFill>
            </a:endParaRPr>
          </a:p>
        </p:txBody>
      </p:sp>
      <p:pic>
        <p:nvPicPr>
          <p:cNvPr id="15"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990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OEM\Desktop\HIBI Wiedeń warsztaty\frame construction\4132.jpg"/>
          <p:cNvPicPr>
            <a:picLocks noChangeAspect="1" noChangeArrowheads="1"/>
          </p:cNvPicPr>
          <p:nvPr/>
        </p:nvPicPr>
        <p:blipFill rotWithShape="1">
          <a:blip r:embed="rId2">
            <a:extLst>
              <a:ext uri="{28A0092B-C50C-407E-A947-70E740481C1C}">
                <a14:useLocalDpi xmlns:a14="http://schemas.microsoft.com/office/drawing/2010/main" val="0"/>
              </a:ext>
            </a:extLst>
          </a:blip>
          <a:srcRect l="28648" r="20665"/>
          <a:stretch/>
        </p:blipFill>
        <p:spPr bwMode="auto">
          <a:xfrm>
            <a:off x="-24680" y="357547"/>
            <a:ext cx="5184576" cy="57534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EM\Desktop\DYDAKTYKA\20_21\AiU\General Building Construction\sem 4\zdj na wykłady\platform.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21" r="6144"/>
          <a:stretch/>
        </p:blipFill>
        <p:spPr bwMode="auto">
          <a:xfrm>
            <a:off x="5323423" y="238335"/>
            <a:ext cx="6893256" cy="6166563"/>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Platform </a:t>
            </a:r>
            <a:r>
              <a:rPr lang="pl-PL" dirty="0" err="1"/>
              <a:t>Framing</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https://www.finiteccanada.com/Images/Blogs/Large/4132.jpg</a:t>
            </a:r>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60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0" name="Picture 2" descr="C:\Users\OEM\Desktop\DYDAKTYKA\20_21\AiU\General Building Construction\sem 4\zdj na wykłady\horyu.jpg"/>
          <p:cNvPicPr>
            <a:picLocks noChangeAspect="1" noChangeArrowheads="1"/>
          </p:cNvPicPr>
          <p:nvPr/>
        </p:nvPicPr>
        <p:blipFill rotWithShape="1">
          <a:blip r:embed="rId3">
            <a:extLst>
              <a:ext uri="{28A0092B-C50C-407E-A947-70E740481C1C}">
                <a14:useLocalDpi xmlns:a14="http://schemas.microsoft.com/office/drawing/2010/main" val="0"/>
              </a:ext>
            </a:extLst>
          </a:blip>
          <a:srcRect l="-3013" t="541" r="3013" b="-541"/>
          <a:stretch/>
        </p:blipFill>
        <p:spPr bwMode="auto">
          <a:xfrm>
            <a:off x="4644000" y="1124744"/>
            <a:ext cx="7565313" cy="5038617"/>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17"/>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9" name="Picture 3" descr="C:\Users\OEM\Desktop\DYDAKTYKA\20_21\AiU\General Building Construction\sem 4\zdj na wykłady\DSC_20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1" y="1124744"/>
            <a:ext cx="4802632" cy="3198628"/>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0" y="6163361"/>
            <a:ext cx="12192000" cy="246221"/>
          </a:xfrm>
          <a:prstGeom prst="rect">
            <a:avLst/>
          </a:prstGeom>
        </p:spPr>
        <p:txBody>
          <a:bodyPr wrap="square">
            <a:spAutoFit/>
          </a:bodyPr>
          <a:lstStyle/>
          <a:p>
            <a:pPr algn="r"/>
            <a:r>
              <a:rPr lang="pl-PL" sz="1000" dirty="0" smtClean="0"/>
              <a:t>   </a:t>
            </a:r>
            <a:r>
              <a:rPr lang="en-US" sz="1000" dirty="0" smtClean="0"/>
              <a:t>http</a:t>
            </a:r>
            <a:r>
              <a:rPr lang="en-US" sz="1000" dirty="0"/>
              <a:t>://</a:t>
            </a:r>
            <a:r>
              <a:rPr lang="en-US" sz="1000" dirty="0" smtClean="0"/>
              <a:t>wypadnaweekend.blogspot.com/2011/09/swiatynia-wang.html</a:t>
            </a:r>
            <a:r>
              <a:rPr lang="pl-PL" sz="1000" dirty="0" smtClean="0"/>
              <a:t>                                                                                                                                </a:t>
            </a:r>
            <a:r>
              <a:rPr lang="en-US" sz="1000" dirty="0" smtClean="0"/>
              <a:t>https</a:t>
            </a:r>
            <a:r>
              <a:rPr lang="en-US" sz="1000" dirty="0"/>
              <a:t>://www.pinterest.fr/pin/634866878702956305/?d=t&amp;mt=login</a:t>
            </a:r>
            <a:endParaRPr lang="pl-PL" sz="1000" dirty="0"/>
          </a:p>
        </p:txBody>
      </p:sp>
      <p:sp>
        <p:nvSpPr>
          <p:cNvPr id="12" name="pole tekstowe 11">
            <a:extLst>
              <a:ext uri="{FF2B5EF4-FFF2-40B4-BE49-F238E27FC236}">
                <a16:creationId xmlns:a16="http://schemas.microsoft.com/office/drawing/2014/main" xmlns="" id="{1F009DDD-96F6-48A9-9C2C-87A1D06249F5}"/>
              </a:ext>
            </a:extLst>
          </p:cNvPr>
          <p:cNvSpPr txBox="1"/>
          <p:nvPr/>
        </p:nvSpPr>
        <p:spPr>
          <a:xfrm>
            <a:off x="5072169" y="693960"/>
            <a:ext cx="5668401"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err="1"/>
              <a:t>Horyu-ji</a:t>
            </a:r>
            <a:r>
              <a:rPr lang="en-US" dirty="0"/>
              <a:t> (Temple of the Flourishing Dharma)  607 </a:t>
            </a:r>
            <a:r>
              <a:rPr lang="pl-PL" dirty="0"/>
              <a:t>AD, </a:t>
            </a:r>
            <a:r>
              <a:rPr lang="en-US" dirty="0"/>
              <a:t>Japan</a:t>
            </a:r>
          </a:p>
        </p:txBody>
      </p:sp>
      <p:sp>
        <p:nvSpPr>
          <p:cNvPr id="13" name="pole tekstowe 12">
            <a:extLst>
              <a:ext uri="{FF2B5EF4-FFF2-40B4-BE49-F238E27FC236}">
                <a16:creationId xmlns:a16="http://schemas.microsoft.com/office/drawing/2014/main" xmlns="" id="{1F009DDD-96F6-48A9-9C2C-87A1D06249F5}"/>
              </a:ext>
            </a:extLst>
          </p:cNvPr>
          <p:cNvSpPr txBox="1"/>
          <p:nvPr/>
        </p:nvSpPr>
        <p:spPr>
          <a:xfrm>
            <a:off x="9513" y="692696"/>
            <a:ext cx="4802632"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a:t>The Wang Temple in </a:t>
            </a:r>
            <a:r>
              <a:rPr lang="en-US" dirty="0" err="1"/>
              <a:t>Karpacz</a:t>
            </a:r>
            <a:r>
              <a:rPr lang="pl-PL" dirty="0"/>
              <a:t>, 12c AD, Poland</a:t>
            </a:r>
          </a:p>
        </p:txBody>
      </p:sp>
      <p:sp>
        <p:nvSpPr>
          <p:cNvPr id="14" name="pole tekstowe 13">
            <a:extLst>
              <a:ext uri="{FF2B5EF4-FFF2-40B4-BE49-F238E27FC236}">
                <a16:creationId xmlns:a16="http://schemas.microsoft.com/office/drawing/2014/main" xmlns="" id="{1F009DDD-96F6-48A9-9C2C-87A1D06249F5}"/>
              </a:ext>
            </a:extLst>
          </p:cNvPr>
          <p:cNvSpPr txBox="1"/>
          <p:nvPr/>
        </p:nvSpPr>
        <p:spPr>
          <a:xfrm>
            <a:off x="16773" y="4365104"/>
            <a:ext cx="4780858" cy="738664"/>
          </a:xfrm>
          <a:prstGeom prst="rect">
            <a:avLst/>
          </a:prstGeom>
          <a:noFill/>
        </p:spPr>
        <p:txBody>
          <a:bodyPr wrap="square">
            <a:spAutoFit/>
          </a:bodyPr>
          <a:lstStyle/>
          <a:p>
            <a:pPr algn="just"/>
            <a:r>
              <a:rPr lang="en-US" sz="1400" i="1" dirty="0"/>
              <a:t>The Wang Church was moved to Poland in 1842 from the town of </a:t>
            </a:r>
            <a:r>
              <a:rPr lang="en-US" sz="1400" i="1" dirty="0" err="1"/>
              <a:t>Vang</a:t>
            </a:r>
            <a:r>
              <a:rPr lang="en-US" sz="1400" i="1" dirty="0"/>
              <a:t> Norway. It was built of pine logs between the 12th and 13th </a:t>
            </a:r>
            <a:r>
              <a:rPr lang="en-US" sz="1400" i="1" dirty="0" smtClean="0"/>
              <a:t>centuries</a:t>
            </a:r>
            <a:r>
              <a:rPr lang="pl-PL" sz="1400" i="1" dirty="0" smtClean="0"/>
              <a:t>.</a:t>
            </a:r>
            <a:endParaRPr lang="pl-PL" sz="1400" i="1" dirty="0"/>
          </a:p>
        </p:txBody>
      </p:sp>
      <p:sp>
        <p:nvSpPr>
          <p:cNvPr id="15" name="pole tekstowe 14">
            <a:extLst>
              <a:ext uri="{FF2B5EF4-FFF2-40B4-BE49-F238E27FC236}">
                <a16:creationId xmlns:a16="http://schemas.microsoft.com/office/drawing/2014/main" xmlns="" id="{1F009DDD-96F6-48A9-9C2C-87A1D06249F5}"/>
              </a:ext>
            </a:extLst>
          </p:cNvPr>
          <p:cNvSpPr txBox="1"/>
          <p:nvPr/>
        </p:nvSpPr>
        <p:spPr>
          <a:xfrm>
            <a:off x="9519" y="5445224"/>
            <a:ext cx="4802632" cy="738664"/>
          </a:xfrm>
          <a:prstGeom prst="rect">
            <a:avLst/>
          </a:prstGeom>
          <a:noFill/>
        </p:spPr>
        <p:txBody>
          <a:bodyPr wrap="square">
            <a:spAutoFit/>
          </a:bodyPr>
          <a:lstStyle/>
          <a:p>
            <a:pPr algn="just"/>
            <a:r>
              <a:rPr lang="pl-PL" sz="1400" i="1" dirty="0" smtClean="0"/>
              <a:t>Pagoda was </a:t>
            </a:r>
            <a:r>
              <a:rPr lang="en-US" sz="1400" i="1" dirty="0" smtClean="0"/>
              <a:t>originally </a:t>
            </a:r>
            <a:r>
              <a:rPr lang="en-US" sz="1400" i="1" dirty="0"/>
              <a:t>built in </a:t>
            </a:r>
            <a:r>
              <a:rPr lang="en-US" sz="1400" i="1" dirty="0" smtClean="0"/>
              <a:t>607</a:t>
            </a:r>
            <a:r>
              <a:rPr lang="pl-PL" sz="1400" i="1" dirty="0" smtClean="0"/>
              <a:t> AD</a:t>
            </a:r>
            <a:r>
              <a:rPr lang="en-US" sz="1400" i="1" dirty="0" smtClean="0"/>
              <a:t>, </a:t>
            </a:r>
            <a:r>
              <a:rPr lang="en-US" sz="1400" i="1" dirty="0"/>
              <a:t>stands out as the oldest wooden construction in the world: it is more than 1,400 years </a:t>
            </a:r>
            <a:r>
              <a:rPr lang="en-US" sz="1400" i="1" dirty="0" smtClean="0"/>
              <a:t>old</a:t>
            </a:r>
            <a:r>
              <a:rPr lang="pl-PL" sz="1400" i="1" dirty="0" smtClean="0"/>
              <a:t>.</a:t>
            </a:r>
            <a:endParaRPr lang="pl-PL" sz="1400" i="1" dirty="0"/>
          </a:p>
        </p:txBody>
      </p:sp>
      <p:sp>
        <p:nvSpPr>
          <p:cNvPr id="17" name="pole tekstowe 16">
            <a:extLst>
              <a:ext uri="{FF2B5EF4-FFF2-40B4-BE49-F238E27FC236}">
                <a16:creationId xmlns="" xmlns:a16="http://schemas.microsoft.com/office/drawing/2014/main" id="{1F009DDD-96F6-48A9-9C2C-87A1D06249F5}"/>
              </a:ext>
            </a:extLst>
          </p:cNvPr>
          <p:cNvSpPr txBox="1"/>
          <p:nvPr/>
        </p:nvSpPr>
        <p:spPr>
          <a:xfrm>
            <a:off x="9512" y="85944"/>
            <a:ext cx="12158487" cy="523220"/>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Development of wooden construction</a:t>
            </a:r>
          </a:p>
          <a:p>
            <a:endParaRPr lang="pl-PL" dirty="0"/>
          </a:p>
        </p:txBody>
      </p:sp>
      <p:pic>
        <p:nvPicPr>
          <p:cNvPr id="16" name="Picture 2" descr="C:\Users\OEM\Desktop\HIBI Wiedeń warsztaty\MasterLayout_HiBiWood2 stop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434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EM\Desktop\HIBI Wiedeń warsztaty\frame construction\drewniane-budynki-wielorodzin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737" y="627562"/>
            <a:ext cx="9108262" cy="5535799"/>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Platform </a:t>
            </a:r>
            <a:r>
              <a:rPr lang="pl-PL" dirty="0" err="1"/>
              <a:t>Framing</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a:t>http://</a:t>
            </a:r>
            <a:r>
              <a:rPr lang="pl-PL" sz="1000" dirty="0" smtClean="0"/>
              <a:t>fachowydekarz.pl/drewniane-budynki-wielorodzinne/</a:t>
            </a:r>
            <a:endParaRPr lang="pl-PL" sz="1000" dirty="0"/>
          </a:p>
        </p:txBody>
      </p:sp>
      <p:sp>
        <p:nvSpPr>
          <p:cNvPr id="15" name="pole tekstowe 14">
            <a:extLst>
              <a:ext uri="{FF2B5EF4-FFF2-40B4-BE49-F238E27FC236}">
                <a16:creationId xmlns="" xmlns:a16="http://schemas.microsoft.com/office/drawing/2014/main" id="{1F009DDD-96F6-48A9-9C2C-87A1D06249F5}"/>
              </a:ext>
            </a:extLst>
          </p:cNvPr>
          <p:cNvSpPr txBox="1"/>
          <p:nvPr/>
        </p:nvSpPr>
        <p:spPr>
          <a:xfrm>
            <a:off x="9519" y="620688"/>
            <a:ext cx="3074218" cy="1815882"/>
          </a:xfrm>
          <a:prstGeom prst="rect">
            <a:avLst/>
          </a:prstGeom>
          <a:noFill/>
        </p:spPr>
        <p:txBody>
          <a:bodyPr wrap="square">
            <a:spAutoFit/>
          </a:bodyPr>
          <a:lstStyle/>
          <a:p>
            <a:r>
              <a:rPr lang="pl-PL" dirty="0" err="1" smtClean="0">
                <a:solidFill>
                  <a:srgbClr val="5C858A"/>
                </a:solidFill>
              </a:rPr>
              <a:t>Multifamily</a:t>
            </a:r>
            <a:r>
              <a:rPr lang="pl-PL" dirty="0" smtClean="0">
                <a:solidFill>
                  <a:srgbClr val="5C858A"/>
                </a:solidFill>
              </a:rPr>
              <a:t> residential </a:t>
            </a:r>
            <a:r>
              <a:rPr lang="pl-PL" dirty="0" err="1" smtClean="0">
                <a:solidFill>
                  <a:srgbClr val="5C858A"/>
                </a:solidFill>
              </a:rPr>
              <a:t>building</a:t>
            </a:r>
            <a:r>
              <a:rPr lang="pl-PL" dirty="0" smtClean="0">
                <a:solidFill>
                  <a:srgbClr val="5C858A"/>
                </a:solidFill>
              </a:rPr>
              <a:t>, Gdańsk</a:t>
            </a:r>
            <a:r>
              <a:rPr lang="pl-PL" dirty="0">
                <a:solidFill>
                  <a:srgbClr val="5C858A"/>
                </a:solidFill>
              </a:rPr>
              <a:t>, Dolne </a:t>
            </a:r>
            <a:r>
              <a:rPr lang="pl-PL" dirty="0" smtClean="0">
                <a:solidFill>
                  <a:srgbClr val="5C858A"/>
                </a:solidFill>
              </a:rPr>
              <a:t>Młyny</a:t>
            </a:r>
          </a:p>
          <a:p>
            <a:pPr algn="just"/>
            <a:endParaRPr lang="pl-PL" dirty="0"/>
          </a:p>
          <a:p>
            <a:pPr algn="just"/>
            <a:r>
              <a:rPr lang="en-US" dirty="0" smtClean="0"/>
              <a:t>Platform </a:t>
            </a:r>
            <a:r>
              <a:rPr lang="en-US" dirty="0"/>
              <a:t>framing was traditionally limited to four floors but some jurisdictions have modified their building codes to allow up to six floors with added fire protection.</a:t>
            </a:r>
            <a:endParaRPr lang="pl-PL" sz="1400" dirty="0" smtClean="0">
              <a:solidFill>
                <a:schemeClr val="tx1"/>
              </a:solidFill>
            </a:endParaRPr>
          </a:p>
        </p:txBody>
      </p:sp>
      <p:pic>
        <p:nvPicPr>
          <p:cNvPr id="17"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289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OEM\Desktop\HIBI Wiedeń warsztaty\frame construction\Himeji Castl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465168"/>
            <a:ext cx="5854552" cy="591616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OEM\Desktop\HIBI Wiedeń warsztaty\frame construction\Himeji Castle 2.jpg"/>
          <p:cNvPicPr>
            <a:picLocks noChangeAspect="1" noChangeArrowheads="1"/>
          </p:cNvPicPr>
          <p:nvPr/>
        </p:nvPicPr>
        <p:blipFill rotWithShape="1">
          <a:blip r:embed="rId3">
            <a:extLst>
              <a:ext uri="{28A0092B-C50C-407E-A947-70E740481C1C}">
                <a14:useLocalDpi xmlns:a14="http://schemas.microsoft.com/office/drawing/2010/main" val="0"/>
              </a:ext>
            </a:extLst>
          </a:blip>
          <a:srcRect b="9127"/>
          <a:stretch/>
        </p:blipFill>
        <p:spPr bwMode="auto">
          <a:xfrm>
            <a:off x="6096000" y="2601320"/>
            <a:ext cx="6120680" cy="3708000"/>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9" name="Prostokąt 8"/>
          <p:cNvSpPr/>
          <p:nvPr/>
        </p:nvSpPr>
        <p:spPr>
          <a:xfrm>
            <a:off x="0" y="6237312"/>
            <a:ext cx="12192000" cy="246221"/>
          </a:xfrm>
          <a:prstGeom prst="rect">
            <a:avLst/>
          </a:prstGeom>
        </p:spPr>
        <p:txBody>
          <a:bodyPr wrap="square">
            <a:spAutoFit/>
          </a:bodyPr>
          <a:lstStyle/>
          <a:p>
            <a:pPr algn="r"/>
            <a:r>
              <a:rPr lang="en-US" sz="1000" dirty="0"/>
              <a:t>https://journal.eahn.org/articles/10.5334/ah.393/eahn-7-393-g2.jpg/?</a:t>
            </a:r>
            <a:r>
              <a:rPr lang="en-US" sz="1000" dirty="0" smtClean="0"/>
              <a:t>action=download</a:t>
            </a:r>
            <a:r>
              <a:rPr lang="pl-PL" sz="1000" dirty="0" smtClean="0"/>
              <a:t>                                                                                                                                 </a:t>
            </a:r>
            <a:r>
              <a:rPr lang="en-US" sz="1000" dirty="0" smtClean="0"/>
              <a:t>https</a:t>
            </a:r>
            <a:r>
              <a:rPr lang="en-US" sz="1000" dirty="0"/>
              <a:t>://www.justonecookbook.com/himeji-castle/</a:t>
            </a:r>
            <a:endParaRPr lang="pl-PL" sz="1000" dirty="0"/>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6096000" y="528935"/>
            <a:ext cx="4802632" cy="307777"/>
          </a:xfrm>
          <a:prstGeom prst="rect">
            <a:avLst/>
          </a:prstGeom>
          <a:noFill/>
        </p:spPr>
        <p:txBody>
          <a:bodyPr wrap="square">
            <a:spAutoFit/>
          </a:bodyPr>
          <a:lstStyle/>
          <a:p>
            <a:r>
              <a:rPr lang="pl-PL" i="1" dirty="0" err="1">
                <a:solidFill>
                  <a:srgbClr val="5C858A"/>
                </a:solidFill>
              </a:rPr>
              <a:t>Himeji</a:t>
            </a:r>
            <a:r>
              <a:rPr lang="pl-PL" i="1" dirty="0">
                <a:solidFill>
                  <a:srgbClr val="5C858A"/>
                </a:solidFill>
              </a:rPr>
              <a:t> </a:t>
            </a:r>
            <a:r>
              <a:rPr lang="pl-PL" i="1" dirty="0" err="1" smtClean="0">
                <a:solidFill>
                  <a:srgbClr val="5C858A"/>
                </a:solidFill>
              </a:rPr>
              <a:t>Castle</a:t>
            </a:r>
            <a:r>
              <a:rPr lang="pl-PL" i="1" dirty="0" smtClean="0">
                <a:solidFill>
                  <a:srgbClr val="5C858A"/>
                </a:solidFill>
              </a:rPr>
              <a:t>, ~1600 , </a:t>
            </a:r>
            <a:r>
              <a:rPr lang="en-US" i="1" dirty="0" smtClean="0">
                <a:solidFill>
                  <a:srgbClr val="5C858A"/>
                </a:solidFill>
              </a:rPr>
              <a:t>the </a:t>
            </a:r>
            <a:r>
              <a:rPr lang="en-US" i="1" dirty="0">
                <a:solidFill>
                  <a:srgbClr val="5C858A"/>
                </a:solidFill>
              </a:rPr>
              <a:t>Hyōgo </a:t>
            </a:r>
            <a:r>
              <a:rPr lang="en-US" i="1" dirty="0" smtClean="0">
                <a:solidFill>
                  <a:srgbClr val="5C858A"/>
                </a:solidFill>
              </a:rPr>
              <a:t>Prefecture</a:t>
            </a:r>
            <a:r>
              <a:rPr lang="pl-PL" i="1" dirty="0" smtClean="0">
                <a:solidFill>
                  <a:srgbClr val="5C858A"/>
                </a:solidFill>
              </a:rPr>
              <a:t>, </a:t>
            </a:r>
            <a:r>
              <a:rPr lang="en-US" i="1" dirty="0" smtClean="0">
                <a:solidFill>
                  <a:srgbClr val="5C858A"/>
                </a:solidFill>
              </a:rPr>
              <a:t>Japan</a:t>
            </a:r>
            <a:endParaRPr lang="pl-PL" i="1" dirty="0">
              <a:solidFill>
                <a:srgbClr val="5C858A"/>
              </a:solidFill>
            </a:endParaRPr>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6074096" y="816967"/>
            <a:ext cx="5998568" cy="1815882"/>
          </a:xfrm>
          <a:prstGeom prst="rect">
            <a:avLst/>
          </a:prstGeom>
          <a:noFill/>
        </p:spPr>
        <p:txBody>
          <a:bodyPr wrap="square">
            <a:spAutoFit/>
          </a:bodyPr>
          <a:lstStyle/>
          <a:p>
            <a:pPr algn="just"/>
            <a:r>
              <a:rPr lang="en-US" i="1" dirty="0" smtClean="0"/>
              <a:t>The </a:t>
            </a:r>
            <a:r>
              <a:rPr lang="en-US" i="1" dirty="0"/>
              <a:t>castle is regarded as the finest surviving example of prototypical Japanese castle </a:t>
            </a:r>
            <a:r>
              <a:rPr lang="en-US" i="1" dirty="0" smtClean="0"/>
              <a:t>architecture</a:t>
            </a:r>
            <a:r>
              <a:rPr lang="pl-PL" i="1" dirty="0" smtClean="0"/>
              <a:t>. </a:t>
            </a:r>
            <a:r>
              <a:rPr lang="en-US" i="1" dirty="0"/>
              <a:t>The highest walls in the castle complex have a height of 26 </a:t>
            </a:r>
            <a:r>
              <a:rPr lang="en-US" i="1" dirty="0" smtClean="0"/>
              <a:t>m</a:t>
            </a:r>
            <a:r>
              <a:rPr lang="pl-PL" i="1" dirty="0" smtClean="0"/>
              <a:t>. </a:t>
            </a:r>
            <a:r>
              <a:rPr lang="en-US" i="1" dirty="0"/>
              <a:t>Externally, the keep appears to have five floors, because the second and third floors from the top appear to be a single floor; however, it actually has six floors and a </a:t>
            </a:r>
            <a:r>
              <a:rPr lang="en-US" i="1" dirty="0" smtClean="0"/>
              <a:t>basemen</a:t>
            </a:r>
            <a:r>
              <a:rPr lang="pl-PL" i="1" dirty="0" smtClean="0"/>
              <a:t>. </a:t>
            </a:r>
            <a:r>
              <a:rPr lang="en-US" i="1" dirty="0"/>
              <a:t>For almost 700 years, Himeji Castle has remained intact, even throughout the bombing of Himeji in World War II, and natural disasters including the 1995 Great Hanshin </a:t>
            </a:r>
            <a:r>
              <a:rPr lang="en-US" i="1" dirty="0" smtClean="0"/>
              <a:t>earthquake</a:t>
            </a:r>
            <a:r>
              <a:rPr lang="pl-PL" i="1" dirty="0"/>
              <a:t>. (https://</a:t>
            </a:r>
            <a:r>
              <a:rPr lang="pl-PL" i="1" dirty="0" smtClean="0"/>
              <a:t>en.wikipedia.org/wiki/Himeji_Castle)</a:t>
            </a:r>
            <a:endParaRPr lang="pl-PL" sz="1400" i="1" dirty="0"/>
          </a:p>
        </p:txBody>
      </p:sp>
      <p:sp>
        <p:nvSpPr>
          <p:cNvPr id="12" name="Prostokąt 11"/>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Other</a:t>
            </a:r>
            <a:r>
              <a:rPr lang="pl-PL" dirty="0"/>
              <a:t> </a:t>
            </a:r>
            <a:r>
              <a:rPr lang="pl-PL" dirty="0" err="1"/>
              <a:t>types</a:t>
            </a:r>
            <a:r>
              <a:rPr lang="pl-PL" dirty="0"/>
              <a:t> of </a:t>
            </a:r>
            <a:r>
              <a:rPr lang="pl-PL" dirty="0" err="1"/>
              <a:t>construction</a:t>
            </a:r>
            <a:endParaRPr lang="pl-PL" dirty="0"/>
          </a:p>
        </p:txBody>
      </p:sp>
      <p:pic>
        <p:nvPicPr>
          <p:cNvPr id="14"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524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EM\Desktop\HIBI Wiedeń warsztaty\gf-B4Lg-6qMo-wPU5_dom-przyslupowy-664x442-no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114" y="483169"/>
            <a:ext cx="6714852" cy="5754143"/>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9" name="Prostokąt 8"/>
          <p:cNvSpPr/>
          <p:nvPr/>
        </p:nvSpPr>
        <p:spPr>
          <a:xfrm>
            <a:off x="0" y="6237312"/>
            <a:ext cx="12192000" cy="246221"/>
          </a:xfrm>
          <a:prstGeom prst="rect">
            <a:avLst/>
          </a:prstGeom>
        </p:spPr>
        <p:txBody>
          <a:bodyPr wrap="square">
            <a:spAutoFit/>
          </a:bodyPr>
          <a:lstStyle/>
          <a:p>
            <a:pPr algn="r"/>
            <a:r>
              <a:rPr lang="en-US" sz="1000" dirty="0"/>
              <a:t>https://journal.eahn.org/articles/10.5334/ah.393/eahn-7-393-g2.jpg/?</a:t>
            </a:r>
            <a:r>
              <a:rPr lang="en-US" sz="1000" dirty="0" smtClean="0"/>
              <a:t>action=download</a:t>
            </a:r>
            <a:r>
              <a:rPr lang="pl-PL" sz="1000" dirty="0" smtClean="0"/>
              <a:t>                                                                                                                                 </a:t>
            </a:r>
            <a:r>
              <a:rPr lang="en-US" sz="1000" dirty="0" smtClean="0"/>
              <a:t>https</a:t>
            </a:r>
            <a:r>
              <a:rPr lang="en-US" sz="1000" dirty="0"/>
              <a:t>://www.justonecookbook.com/himeji-castle/</a:t>
            </a:r>
            <a:endParaRPr lang="pl-PL" sz="1000" dirty="0"/>
          </a:p>
        </p:txBody>
      </p:sp>
      <p:sp>
        <p:nvSpPr>
          <p:cNvPr id="10" name="pole tekstowe 9">
            <a:extLst>
              <a:ext uri="{FF2B5EF4-FFF2-40B4-BE49-F238E27FC236}">
                <a16:creationId xmlns="" xmlns:a16="http://schemas.microsoft.com/office/drawing/2014/main" id="{1F009DDD-96F6-48A9-9C2C-87A1D06249F5}"/>
              </a:ext>
            </a:extLst>
          </p:cNvPr>
          <p:cNvSpPr txBox="1"/>
          <p:nvPr/>
        </p:nvSpPr>
        <p:spPr>
          <a:xfrm>
            <a:off x="21678" y="528935"/>
            <a:ext cx="5440436" cy="307777"/>
          </a:xfrm>
          <a:prstGeom prst="rect">
            <a:avLst/>
          </a:prstGeom>
          <a:noFill/>
        </p:spPr>
        <p:txBody>
          <a:bodyPr wrap="square">
            <a:spAutoFit/>
          </a:bodyPr>
          <a:lstStyle/>
          <a:p>
            <a:r>
              <a:rPr lang="pl-PL" i="1" dirty="0">
                <a:solidFill>
                  <a:srgbClr val="5C858A"/>
                </a:solidFill>
              </a:rPr>
              <a:t>Upper </a:t>
            </a:r>
            <a:r>
              <a:rPr lang="pl-PL" i="1" dirty="0" err="1">
                <a:solidFill>
                  <a:srgbClr val="5C858A"/>
                </a:solidFill>
              </a:rPr>
              <a:t>Lusatian</a:t>
            </a:r>
            <a:r>
              <a:rPr lang="pl-PL" i="1" dirty="0">
                <a:solidFill>
                  <a:srgbClr val="5C858A"/>
                </a:solidFill>
              </a:rPr>
              <a:t> </a:t>
            </a:r>
            <a:r>
              <a:rPr lang="pl-PL" i="1" dirty="0" err="1" smtClean="0">
                <a:solidFill>
                  <a:srgbClr val="5C858A"/>
                </a:solidFill>
              </a:rPr>
              <a:t>house</a:t>
            </a:r>
            <a:r>
              <a:rPr lang="pl-PL" i="1" dirty="0" smtClean="0">
                <a:solidFill>
                  <a:srgbClr val="5C858A"/>
                </a:solidFill>
              </a:rPr>
              <a:t>, </a:t>
            </a:r>
            <a:r>
              <a:rPr lang="pl-PL" i="1" dirty="0" err="1" smtClean="0">
                <a:solidFill>
                  <a:srgbClr val="5C858A"/>
                </a:solidFill>
              </a:rPr>
              <a:t>moved</a:t>
            </a:r>
            <a:r>
              <a:rPr lang="pl-PL" i="1" dirty="0" smtClean="0">
                <a:solidFill>
                  <a:srgbClr val="5C858A"/>
                </a:solidFill>
              </a:rPr>
              <a:t> to Zgorzelec from </a:t>
            </a:r>
            <a:r>
              <a:rPr lang="pl-PL" i="1" dirty="0" err="1" smtClean="0">
                <a:solidFill>
                  <a:srgbClr val="5C858A"/>
                </a:solidFill>
              </a:rPr>
              <a:t>Wygancice</a:t>
            </a:r>
            <a:endParaRPr lang="pl-PL" i="1" dirty="0">
              <a:solidFill>
                <a:srgbClr val="5C858A"/>
              </a:solidFill>
            </a:endParaRPr>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226" y="1037635"/>
            <a:ext cx="5462340" cy="954107"/>
          </a:xfrm>
          <a:prstGeom prst="rect">
            <a:avLst/>
          </a:prstGeom>
          <a:noFill/>
        </p:spPr>
        <p:txBody>
          <a:bodyPr wrap="square">
            <a:spAutoFit/>
          </a:bodyPr>
          <a:lstStyle/>
          <a:p>
            <a:pPr algn="just"/>
            <a:r>
              <a:rPr lang="pl-PL" i="1" dirty="0" smtClean="0"/>
              <a:t>A</a:t>
            </a:r>
            <a:r>
              <a:rPr lang="en-US" i="1" dirty="0" smtClean="0"/>
              <a:t> </a:t>
            </a:r>
            <a:r>
              <a:rPr lang="en-US" i="1" dirty="0"/>
              <a:t>structure system that makes the </a:t>
            </a:r>
            <a:r>
              <a:rPr lang="pl-PL" i="1" dirty="0" err="1" smtClean="0"/>
              <a:t>ground</a:t>
            </a:r>
            <a:r>
              <a:rPr lang="pl-PL" i="1" dirty="0" smtClean="0"/>
              <a:t> </a:t>
            </a:r>
            <a:r>
              <a:rPr lang="pl-PL" i="1" dirty="0" err="1" smtClean="0"/>
              <a:t>floor</a:t>
            </a:r>
            <a:r>
              <a:rPr lang="en-US" i="1" dirty="0" smtClean="0"/>
              <a:t> </a:t>
            </a:r>
            <a:r>
              <a:rPr lang="en-US" i="1" dirty="0"/>
              <a:t>walls independent of the roof based on a set of purlins and columns. In Poland, they are found in rural and small-town construction, most often in the south-western part of the country.</a:t>
            </a:r>
            <a:endParaRPr lang="pl-PL" sz="1400" i="1" dirty="0"/>
          </a:p>
        </p:txBody>
      </p:sp>
      <p:sp>
        <p:nvSpPr>
          <p:cNvPr id="12" name="Prostokąt 11"/>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Other</a:t>
            </a:r>
            <a:r>
              <a:rPr lang="pl-PL" dirty="0"/>
              <a:t> </a:t>
            </a:r>
            <a:r>
              <a:rPr lang="pl-PL" dirty="0" err="1"/>
              <a:t>types</a:t>
            </a:r>
            <a:r>
              <a:rPr lang="pl-PL" dirty="0"/>
              <a:t> of </a:t>
            </a:r>
            <a:r>
              <a:rPr lang="pl-PL" dirty="0" err="1"/>
              <a:t>construction</a:t>
            </a:r>
            <a:endParaRPr lang="pl-PL" dirty="0"/>
          </a:p>
        </p:txBody>
      </p:sp>
      <p:sp>
        <p:nvSpPr>
          <p:cNvPr id="14" name="Prostokąt 13"/>
          <p:cNvSpPr/>
          <p:nvPr/>
        </p:nvSpPr>
        <p:spPr>
          <a:xfrm>
            <a:off x="0" y="6165304"/>
            <a:ext cx="12192000" cy="246221"/>
          </a:xfrm>
          <a:prstGeom prst="rect">
            <a:avLst/>
          </a:prstGeom>
        </p:spPr>
        <p:txBody>
          <a:bodyPr wrap="square">
            <a:spAutoFit/>
          </a:bodyPr>
          <a:lstStyle/>
          <a:p>
            <a:pPr algn="r"/>
            <a:r>
              <a:rPr lang="pl-PL" sz="1000" dirty="0"/>
              <a:t>https://cdn.galleries.smcloud.net/t/galleries/gf-B4Lg-6qMo-wPU5_dom-przyslupowy-664x442-nocrop.jpg</a:t>
            </a:r>
          </a:p>
        </p:txBody>
      </p:sp>
      <p:pic>
        <p:nvPicPr>
          <p:cNvPr id="15" name="Picture 2" descr="C:\Users\OEM\Desktop\HIBI Wiedeń warsztaty\MasterLayout_HiBiWood2 stop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3106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EM\Desktop\HIBI Wiedeń warsztaty\Building-a-Cordwood-Hous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 y="2060848"/>
            <a:ext cx="4655189" cy="417646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OEM\Desktop\HIBI Wiedeń warsztaty\Building-a-Cordwood-Hous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711" y="498123"/>
            <a:ext cx="7404334" cy="5665238"/>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9" name="Prostokąt 8"/>
          <p:cNvSpPr/>
          <p:nvPr/>
        </p:nvSpPr>
        <p:spPr>
          <a:xfrm>
            <a:off x="0" y="6237312"/>
            <a:ext cx="12192000" cy="246221"/>
          </a:xfrm>
          <a:prstGeom prst="rect">
            <a:avLst/>
          </a:prstGeom>
        </p:spPr>
        <p:txBody>
          <a:bodyPr wrap="square">
            <a:spAutoFit/>
          </a:bodyPr>
          <a:lstStyle/>
          <a:p>
            <a:pPr algn="r"/>
            <a:r>
              <a:rPr lang="en-US" sz="1000" dirty="0"/>
              <a:t>https://journal.eahn.org/articles/10.5334/ah.393/eahn-7-393-g2.jpg/?</a:t>
            </a:r>
            <a:r>
              <a:rPr lang="en-US" sz="1000" dirty="0" smtClean="0"/>
              <a:t>action=download</a:t>
            </a:r>
            <a:r>
              <a:rPr lang="pl-PL" sz="1000" dirty="0" smtClean="0"/>
              <a:t>                                                                                                                                 </a:t>
            </a:r>
            <a:r>
              <a:rPr lang="en-US" sz="1000" dirty="0" smtClean="0"/>
              <a:t>https</a:t>
            </a:r>
            <a:r>
              <a:rPr lang="en-US" sz="1000" dirty="0"/>
              <a:t>://www.justonecookbook.com/himeji-castle/</a:t>
            </a:r>
            <a:endParaRPr lang="pl-PL" sz="1000" dirty="0"/>
          </a:p>
        </p:txBody>
      </p:sp>
      <p:sp>
        <p:nvSpPr>
          <p:cNvPr id="11" name="pole tekstowe 10">
            <a:extLst>
              <a:ext uri="{FF2B5EF4-FFF2-40B4-BE49-F238E27FC236}">
                <a16:creationId xmlns="" xmlns:a16="http://schemas.microsoft.com/office/drawing/2014/main" id="{1F009DDD-96F6-48A9-9C2C-87A1D06249F5}"/>
              </a:ext>
            </a:extLst>
          </p:cNvPr>
          <p:cNvSpPr txBox="1"/>
          <p:nvPr/>
        </p:nvSpPr>
        <p:spPr>
          <a:xfrm>
            <a:off x="-226" y="1037635"/>
            <a:ext cx="4814937" cy="738664"/>
          </a:xfrm>
          <a:prstGeom prst="rect">
            <a:avLst/>
          </a:prstGeom>
          <a:noFill/>
        </p:spPr>
        <p:txBody>
          <a:bodyPr wrap="square">
            <a:spAutoFit/>
          </a:bodyPr>
          <a:lstStyle/>
          <a:p>
            <a:pPr algn="just"/>
            <a:r>
              <a:rPr lang="en-US" i="1" dirty="0" err="1"/>
              <a:t>Stackwall</a:t>
            </a:r>
            <a:r>
              <a:rPr lang="en-US" i="1" dirty="0"/>
              <a:t> or </a:t>
            </a:r>
            <a:r>
              <a:rPr lang="en-US" i="1" dirty="0" err="1"/>
              <a:t>cardwood</a:t>
            </a:r>
            <a:r>
              <a:rPr lang="en-US" i="1" dirty="0"/>
              <a:t> </a:t>
            </a:r>
            <a:r>
              <a:rPr lang="en-US" i="1" dirty="0" smtClean="0"/>
              <a:t>masonry:  </a:t>
            </a:r>
            <a:r>
              <a:rPr lang="en-US" i="1" dirty="0"/>
              <a:t>construction consisting of a grate made of fire wood filled with clay, cement or sand-lime mass. </a:t>
            </a:r>
            <a:endParaRPr lang="pl-PL" sz="1400" i="1" dirty="0"/>
          </a:p>
        </p:txBody>
      </p:sp>
      <p:sp>
        <p:nvSpPr>
          <p:cNvPr id="12" name="Prostokąt 11"/>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Other</a:t>
            </a:r>
            <a:r>
              <a:rPr lang="pl-PL" dirty="0"/>
              <a:t> </a:t>
            </a:r>
            <a:r>
              <a:rPr lang="pl-PL" dirty="0" err="1"/>
              <a:t>types</a:t>
            </a:r>
            <a:r>
              <a:rPr lang="pl-PL" dirty="0"/>
              <a:t> of </a:t>
            </a:r>
            <a:r>
              <a:rPr lang="pl-PL" dirty="0" err="1"/>
              <a:t>construction</a:t>
            </a:r>
            <a:endParaRPr lang="pl-PL" dirty="0"/>
          </a:p>
        </p:txBody>
      </p:sp>
      <p:sp>
        <p:nvSpPr>
          <p:cNvPr id="14" name="Prostokąt 13"/>
          <p:cNvSpPr/>
          <p:nvPr/>
        </p:nvSpPr>
        <p:spPr>
          <a:xfrm>
            <a:off x="0" y="6165304"/>
            <a:ext cx="12192000" cy="246221"/>
          </a:xfrm>
          <a:prstGeom prst="rect">
            <a:avLst/>
          </a:prstGeom>
        </p:spPr>
        <p:txBody>
          <a:bodyPr wrap="square">
            <a:spAutoFit/>
          </a:bodyPr>
          <a:lstStyle/>
          <a:p>
            <a:pPr algn="r"/>
            <a:r>
              <a:rPr lang="pl-PL" sz="1000" dirty="0"/>
              <a:t>https://tasdevri.net/building-a-cordwood-house/building-a-cordwood-house-6/</a:t>
            </a:r>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343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Evolution</a:t>
            </a:r>
            <a:r>
              <a:rPr lang="pl-PL" dirty="0"/>
              <a:t> of the </a:t>
            </a:r>
            <a:r>
              <a:rPr lang="pl-PL" dirty="0" err="1"/>
              <a:t>wooden</a:t>
            </a:r>
            <a:r>
              <a:rPr lang="pl-PL" dirty="0"/>
              <a:t> </a:t>
            </a:r>
            <a:r>
              <a:rPr lang="pl-PL" dirty="0" err="1"/>
              <a:t>construction</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pl-PL" sz="1000" dirty="0" smtClean="0"/>
              <a:t>Author: Paweł Mika</a:t>
            </a:r>
            <a:endParaRPr lang="pl-PL" sz="1000" dirty="0"/>
          </a:p>
        </p:txBody>
      </p:sp>
      <p:pic>
        <p:nvPicPr>
          <p:cNvPr id="14338" name="Picture 2" descr="C:\Users\OEM\Desktop\Schematy konstr drewnianwj\log 2.jpg"/>
          <p:cNvPicPr>
            <a:picLocks noChangeAspect="1" noChangeArrowheads="1"/>
          </p:cNvPicPr>
          <p:nvPr/>
        </p:nvPicPr>
        <p:blipFill rotWithShape="1">
          <a:blip r:embed="rId2">
            <a:extLst>
              <a:ext uri="{28A0092B-C50C-407E-A947-70E740481C1C}">
                <a14:useLocalDpi xmlns:a14="http://schemas.microsoft.com/office/drawing/2010/main" val="0"/>
              </a:ext>
            </a:extLst>
          </a:blip>
          <a:srcRect l="6604" r="10938"/>
          <a:stretch/>
        </p:blipFill>
        <p:spPr bwMode="auto">
          <a:xfrm>
            <a:off x="108000" y="1193254"/>
            <a:ext cx="2556000" cy="232483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OEM\Desktop\Schematy konstr drewnianwj\pap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1067240"/>
            <a:ext cx="324036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OEM\Desktop\Schematy konstr drewnianwj\htc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1052736"/>
            <a:ext cx="3259699" cy="244477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Users\OEM\Desktop\Schematy konstr drewnianwj\pl fr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4312" y="1067240"/>
            <a:ext cx="3240360" cy="2430270"/>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 xmlns:a16="http://schemas.microsoft.com/office/drawing/2014/main" id="{1F009DDD-96F6-48A9-9C2C-87A1D06249F5}"/>
              </a:ext>
            </a:extLst>
          </p:cNvPr>
          <p:cNvSpPr txBox="1"/>
          <p:nvPr/>
        </p:nvSpPr>
        <p:spPr>
          <a:xfrm>
            <a:off x="175539" y="620688"/>
            <a:ext cx="12041140" cy="307777"/>
          </a:xfrm>
          <a:prstGeom prst="rect">
            <a:avLst/>
          </a:prstGeom>
          <a:noFill/>
        </p:spPr>
        <p:txBody>
          <a:bodyPr wrap="square">
            <a:spAutoFit/>
          </a:bodyPr>
          <a:lstStyle/>
          <a:p>
            <a:r>
              <a:rPr lang="pl-PL" dirty="0" smtClean="0">
                <a:solidFill>
                  <a:schemeClr val="tx1"/>
                </a:solidFill>
              </a:rPr>
              <a:t>          Log </a:t>
            </a:r>
            <a:r>
              <a:rPr lang="pl-PL" dirty="0" err="1" smtClean="0">
                <a:solidFill>
                  <a:schemeClr val="tx1"/>
                </a:solidFill>
              </a:rPr>
              <a:t>construction</a:t>
            </a:r>
            <a:r>
              <a:rPr lang="pl-PL" dirty="0" smtClean="0">
                <a:solidFill>
                  <a:schemeClr val="tx1"/>
                </a:solidFill>
              </a:rPr>
              <a:t>                     Post and </a:t>
            </a:r>
            <a:r>
              <a:rPr lang="pl-PL" dirty="0" err="1" smtClean="0">
                <a:solidFill>
                  <a:schemeClr val="tx1"/>
                </a:solidFill>
              </a:rPr>
              <a:t>plank</a:t>
            </a:r>
            <a:r>
              <a:rPr lang="pl-PL" dirty="0" smtClean="0">
                <a:solidFill>
                  <a:schemeClr val="tx1"/>
                </a:solidFill>
              </a:rPr>
              <a:t> </a:t>
            </a:r>
            <a:r>
              <a:rPr lang="pl-PL" dirty="0" err="1" smtClean="0">
                <a:solidFill>
                  <a:schemeClr val="tx1"/>
                </a:solidFill>
              </a:rPr>
              <a:t>construction</a:t>
            </a:r>
            <a:r>
              <a:rPr lang="pl-PL" dirty="0" smtClean="0">
                <a:solidFill>
                  <a:schemeClr val="tx1"/>
                </a:solidFill>
              </a:rPr>
              <a:t>                    Half-</a:t>
            </a:r>
            <a:r>
              <a:rPr lang="pl-PL" dirty="0" err="1" smtClean="0">
                <a:solidFill>
                  <a:schemeClr val="tx1"/>
                </a:solidFill>
              </a:rPr>
              <a:t>timbered</a:t>
            </a:r>
            <a:r>
              <a:rPr lang="pl-PL" dirty="0" smtClean="0">
                <a:solidFill>
                  <a:schemeClr val="tx1"/>
                </a:solidFill>
              </a:rPr>
              <a:t> </a:t>
            </a:r>
            <a:r>
              <a:rPr lang="pl-PL" dirty="0" err="1" smtClean="0">
                <a:solidFill>
                  <a:schemeClr val="tx1"/>
                </a:solidFill>
              </a:rPr>
              <a:t>construction</a:t>
            </a:r>
            <a:r>
              <a:rPr lang="pl-PL" dirty="0" smtClean="0">
                <a:solidFill>
                  <a:schemeClr val="tx1"/>
                </a:solidFill>
              </a:rPr>
              <a:t>                             Platform </a:t>
            </a:r>
            <a:r>
              <a:rPr lang="pl-PL" dirty="0" err="1" smtClean="0">
                <a:solidFill>
                  <a:schemeClr val="tx1"/>
                </a:solidFill>
              </a:rPr>
              <a:t>framing</a:t>
            </a:r>
            <a:endParaRPr lang="pl-PL" dirty="0">
              <a:solidFill>
                <a:schemeClr val="tx1"/>
              </a:solidFill>
            </a:endParaRPr>
          </a:p>
        </p:txBody>
      </p:sp>
      <p:pic>
        <p:nvPicPr>
          <p:cNvPr id="17" name="Picture 2" descr="C:\Users\OEM\Desktop\HIBI Wiedeń warsztaty\MasterLayout_HiBiWood2 stopk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031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0" y="6284454"/>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12"/>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 xmlns:a16="http://schemas.microsoft.com/office/drawing/2014/main" id="{1F009DDD-96F6-48A9-9C2C-87A1D06249F5}"/>
              </a:ext>
            </a:extLst>
          </p:cNvPr>
          <p:cNvSpPr txBox="1"/>
          <p:nvPr/>
        </p:nvSpPr>
        <p:spPr>
          <a:xfrm>
            <a:off x="9512" y="96887"/>
            <a:ext cx="12182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en-US" dirty="0"/>
              <a:t>3. HISTORICAL TYPES OF WOODEN STRUCTURES</a:t>
            </a:r>
            <a:r>
              <a:rPr lang="pl-PL" dirty="0"/>
              <a:t>: </a:t>
            </a:r>
            <a:r>
              <a:rPr lang="pl-PL" dirty="0" err="1"/>
              <a:t>Evolution</a:t>
            </a:r>
            <a:r>
              <a:rPr lang="pl-PL" dirty="0"/>
              <a:t> of the </a:t>
            </a:r>
            <a:r>
              <a:rPr lang="pl-PL" dirty="0" err="1"/>
              <a:t>wooden</a:t>
            </a:r>
            <a:r>
              <a:rPr lang="pl-PL" dirty="0"/>
              <a:t> </a:t>
            </a:r>
            <a:r>
              <a:rPr lang="pl-PL" dirty="0" err="1"/>
              <a:t>construction</a:t>
            </a:r>
            <a:endParaRPr lang="pl-PL" dirty="0"/>
          </a:p>
        </p:txBody>
      </p:sp>
      <p:sp>
        <p:nvSpPr>
          <p:cNvPr id="16" name="Prostokąt 15"/>
          <p:cNvSpPr/>
          <p:nvPr/>
        </p:nvSpPr>
        <p:spPr>
          <a:xfrm>
            <a:off x="0" y="6165304"/>
            <a:ext cx="12192000" cy="246221"/>
          </a:xfrm>
          <a:prstGeom prst="rect">
            <a:avLst/>
          </a:prstGeom>
        </p:spPr>
        <p:txBody>
          <a:bodyPr wrap="square">
            <a:spAutoFit/>
          </a:bodyPr>
          <a:lstStyle/>
          <a:p>
            <a:pPr algn="r"/>
            <a:r>
              <a:rPr lang="en-US" sz="1000" dirty="0"/>
              <a:t>H. Kaufmann S. </a:t>
            </a:r>
            <a:r>
              <a:rPr lang="en-US" sz="1000" dirty="0" err="1"/>
              <a:t>Krötsch</a:t>
            </a:r>
            <a:r>
              <a:rPr lang="en-US" sz="1000" dirty="0"/>
              <a:t> S. Winter, Manual of </a:t>
            </a:r>
            <a:r>
              <a:rPr lang="en-US" sz="1000" dirty="0" err="1"/>
              <a:t>Multistorey</a:t>
            </a:r>
            <a:r>
              <a:rPr lang="en-US" sz="1000" dirty="0"/>
              <a:t> Timber Construction</a:t>
            </a:r>
            <a:endParaRPr lang="pl-PL" sz="1000" dirty="0"/>
          </a:p>
        </p:txBody>
      </p:sp>
      <p:pic>
        <p:nvPicPr>
          <p:cNvPr id="17" name="Picture 2" descr="C:\Users\OEM\Desktop\HIBI Wiedeń warsztaty\MasterLayout_HiBiWood2 stop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EM\Desktop\HIBI Wiedeń warsztaty\12 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32" y="2340334"/>
            <a:ext cx="5973068" cy="28093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EM\Desktop\HIBI Wiedeń warsztaty\12 1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48880"/>
            <a:ext cx="6054899"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083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7" name="Picture 2" descr="C:\Users\OEM\Desktop\0x0-europes-largest-wooden-building-awaits-salvation-15275362726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476672"/>
            <a:ext cx="8655050" cy="5698234"/>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0" name="Prostokąt 9"/>
          <p:cNvSpPr/>
          <p:nvPr/>
        </p:nvSpPr>
        <p:spPr>
          <a:xfrm>
            <a:off x="0" y="6163361"/>
            <a:ext cx="12192000" cy="246221"/>
          </a:xfrm>
          <a:prstGeom prst="rect">
            <a:avLst/>
          </a:prstGeom>
        </p:spPr>
        <p:txBody>
          <a:bodyPr wrap="square">
            <a:spAutoFit/>
          </a:bodyPr>
          <a:lstStyle/>
          <a:p>
            <a:pPr algn="r"/>
            <a:r>
              <a:rPr lang="en-US" sz="1000" dirty="0"/>
              <a:t>https://www.dailysabah.com/istanbul/2018/05/29/europes-largest-wooden-building-in-istanbul-awaits-restoration-1581415338</a:t>
            </a:r>
            <a:endParaRPr lang="pl-PL" sz="1000" dirty="0"/>
          </a:p>
        </p:txBody>
      </p:sp>
      <p:sp>
        <p:nvSpPr>
          <p:cNvPr id="11" name="pole tekstowe 10">
            <a:extLst>
              <a:ext uri="{FF2B5EF4-FFF2-40B4-BE49-F238E27FC236}">
                <a16:creationId xmlns:a16="http://schemas.microsoft.com/office/drawing/2014/main" xmlns="" id="{1F009DDD-96F6-48A9-9C2C-87A1D06249F5}"/>
              </a:ext>
            </a:extLst>
          </p:cNvPr>
          <p:cNvSpPr txBox="1"/>
          <p:nvPr/>
        </p:nvSpPr>
        <p:spPr>
          <a:xfrm>
            <a:off x="9513" y="548680"/>
            <a:ext cx="4802632" cy="523220"/>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Hotel/</a:t>
            </a:r>
            <a:r>
              <a:rPr lang="pl-PL" dirty="0" err="1"/>
              <a:t>orphanage</a:t>
            </a:r>
            <a:r>
              <a:rPr lang="pl-PL" dirty="0"/>
              <a:t>,</a:t>
            </a:r>
          </a:p>
          <a:p>
            <a:r>
              <a:rPr lang="en-US" dirty="0" err="1"/>
              <a:t>Büyükada</a:t>
            </a:r>
            <a:r>
              <a:rPr lang="en-US" dirty="0"/>
              <a:t>, Istanbul, Turkey</a:t>
            </a:r>
            <a:endParaRPr lang="pl-PL" dirty="0"/>
          </a:p>
        </p:txBody>
      </p:sp>
      <p:sp>
        <p:nvSpPr>
          <p:cNvPr id="12" name="pole tekstowe 11">
            <a:extLst>
              <a:ext uri="{FF2B5EF4-FFF2-40B4-BE49-F238E27FC236}">
                <a16:creationId xmlns:a16="http://schemas.microsoft.com/office/drawing/2014/main" xmlns="" id="{1F009DDD-96F6-48A9-9C2C-87A1D06249F5}"/>
              </a:ext>
            </a:extLst>
          </p:cNvPr>
          <p:cNvSpPr txBox="1"/>
          <p:nvPr/>
        </p:nvSpPr>
        <p:spPr>
          <a:xfrm>
            <a:off x="9519" y="4134879"/>
            <a:ext cx="3419481" cy="2031325"/>
          </a:xfrm>
          <a:prstGeom prst="rect">
            <a:avLst/>
          </a:prstGeom>
          <a:noFill/>
        </p:spPr>
        <p:txBody>
          <a:bodyPr wrap="square">
            <a:spAutoFit/>
          </a:bodyPr>
          <a:lstStyle/>
          <a:p>
            <a:pPr algn="just"/>
            <a:r>
              <a:rPr lang="en-US" sz="1400" i="1" dirty="0"/>
              <a:t>The building is 101 </a:t>
            </a:r>
            <a:r>
              <a:rPr lang="en-US" sz="1400" i="1" dirty="0" err="1"/>
              <a:t>metres</a:t>
            </a:r>
            <a:r>
              <a:rPr lang="en-US" sz="1400" i="1" dirty="0"/>
              <a:t> long and around 24 </a:t>
            </a:r>
            <a:r>
              <a:rPr lang="en-US" sz="1400" i="1" dirty="0" err="1"/>
              <a:t>metres</a:t>
            </a:r>
            <a:r>
              <a:rPr lang="en-US" sz="1400" i="1" dirty="0"/>
              <a:t> high, and appears to be the largest wooden building in </a:t>
            </a:r>
            <a:r>
              <a:rPr lang="en-US" sz="1400" i="1" dirty="0" smtClean="0"/>
              <a:t>Europe</a:t>
            </a:r>
            <a:r>
              <a:rPr lang="pl-PL" sz="1400" i="1" dirty="0" smtClean="0"/>
              <a:t>. </a:t>
            </a:r>
            <a:r>
              <a:rPr lang="en-US" sz="1400" i="1" dirty="0"/>
              <a:t>Designed </a:t>
            </a:r>
            <a:r>
              <a:rPr lang="en-US" sz="1400" i="1" dirty="0" smtClean="0"/>
              <a:t>by</a:t>
            </a:r>
            <a:r>
              <a:rPr lang="pl-PL" sz="1400" i="1" dirty="0" smtClean="0"/>
              <a:t> </a:t>
            </a:r>
            <a:r>
              <a:rPr lang="en-US" sz="1400" i="1" dirty="0"/>
              <a:t>the architect </a:t>
            </a:r>
            <a:r>
              <a:rPr lang="en-US" sz="1400" i="1" dirty="0" err="1"/>
              <a:t>Alexandre</a:t>
            </a:r>
            <a:r>
              <a:rPr lang="en-US" sz="1400" i="1" dirty="0"/>
              <a:t> </a:t>
            </a:r>
            <a:r>
              <a:rPr lang="en-US" sz="1400" i="1" dirty="0" err="1"/>
              <a:t>Vallaury</a:t>
            </a:r>
            <a:r>
              <a:rPr lang="en-US" sz="1400" i="1" dirty="0" smtClean="0"/>
              <a:t>,, hotel </a:t>
            </a:r>
            <a:r>
              <a:rPr lang="en-US" sz="1400" i="1" dirty="0"/>
              <a:t>was completed in 1898 -- but never managed to get an operating </a:t>
            </a:r>
            <a:r>
              <a:rPr lang="en-US" sz="1400" i="1" dirty="0" smtClean="0"/>
              <a:t>license</a:t>
            </a:r>
            <a:r>
              <a:rPr lang="pl-PL" sz="1400" i="1" dirty="0" smtClean="0"/>
              <a:t>. I</a:t>
            </a:r>
            <a:r>
              <a:rPr lang="en-US" sz="1400" i="1" dirty="0" smtClean="0"/>
              <a:t>n </a:t>
            </a:r>
            <a:r>
              <a:rPr lang="en-US" sz="1400" i="1" dirty="0"/>
              <a:t>1903, </a:t>
            </a:r>
            <a:r>
              <a:rPr lang="pl-PL" sz="1400" i="1" dirty="0" smtClean="0"/>
              <a:t>was</a:t>
            </a:r>
            <a:r>
              <a:rPr lang="en-US" sz="1400" i="1" dirty="0" smtClean="0"/>
              <a:t> </a:t>
            </a:r>
            <a:r>
              <a:rPr lang="en-US" sz="1400" i="1" dirty="0"/>
              <a:t>turned it into an </a:t>
            </a:r>
            <a:r>
              <a:rPr lang="en-US" sz="1400" i="1" dirty="0" smtClean="0"/>
              <a:t>orphanage</a:t>
            </a:r>
            <a:r>
              <a:rPr lang="pl-PL" sz="1400" i="1" dirty="0"/>
              <a:t>. </a:t>
            </a:r>
            <a:r>
              <a:rPr lang="pl-PL" sz="1400" i="1" dirty="0" err="1" smtClean="0"/>
              <a:t>Timber-framed</a:t>
            </a:r>
            <a:r>
              <a:rPr lang="pl-PL" sz="1400" i="1" dirty="0" smtClean="0"/>
              <a:t> </a:t>
            </a:r>
            <a:r>
              <a:rPr lang="pl-PL" sz="1400" i="1" dirty="0" err="1" smtClean="0"/>
              <a:t>structure</a:t>
            </a:r>
            <a:r>
              <a:rPr lang="pl-PL" sz="1400" i="1" dirty="0" smtClean="0"/>
              <a:t>.</a:t>
            </a:r>
            <a:endParaRPr lang="pl-PL" sz="1400" i="1"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85944"/>
            <a:ext cx="12158487" cy="523220"/>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Development of wooden construction</a:t>
            </a:r>
          </a:p>
          <a:p>
            <a:endParaRPr lang="pl-PL" dirty="0"/>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12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9" name="Picture 2" descr="C:\Users\OEM\Desktop\DYDAKTYKA\20_21\AiU\General Building Construction\sem 4\zdj na wykłady\XJmpYiQAaNviyZQQ5xQd1kyh.jpeg"/>
          <p:cNvPicPr>
            <a:picLocks noChangeAspect="1" noChangeArrowheads="1"/>
          </p:cNvPicPr>
          <p:nvPr/>
        </p:nvPicPr>
        <p:blipFill rotWithShape="1">
          <a:blip r:embed="rId3">
            <a:extLst>
              <a:ext uri="{28A0092B-C50C-407E-A947-70E740481C1C}">
                <a14:useLocalDpi xmlns:a14="http://schemas.microsoft.com/office/drawing/2010/main" val="0"/>
              </a:ext>
            </a:extLst>
          </a:blip>
          <a:srcRect t="-4010" b="12089"/>
          <a:stretch/>
        </p:blipFill>
        <p:spPr bwMode="auto">
          <a:xfrm>
            <a:off x="0" y="-171400"/>
            <a:ext cx="12192000" cy="6300000"/>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1" name="Prostokąt 10"/>
          <p:cNvSpPr/>
          <p:nvPr/>
        </p:nvSpPr>
        <p:spPr>
          <a:xfrm>
            <a:off x="0" y="6163361"/>
            <a:ext cx="12192000" cy="246221"/>
          </a:xfrm>
          <a:prstGeom prst="rect">
            <a:avLst/>
          </a:prstGeom>
        </p:spPr>
        <p:txBody>
          <a:bodyPr wrap="square">
            <a:spAutoFit/>
          </a:bodyPr>
          <a:lstStyle/>
          <a:p>
            <a:pPr algn="r"/>
            <a:r>
              <a:rPr lang="pl-PL" sz="1000" dirty="0"/>
              <a:t>Source: https://www.sutori.com/story/world-history-comprehensive-timeline--B5cs7RJR1n3ndGNdMM8z6EhP</a:t>
            </a:r>
          </a:p>
        </p:txBody>
      </p:sp>
      <p:sp>
        <p:nvSpPr>
          <p:cNvPr id="12" name="pole tekstowe 11">
            <a:extLst>
              <a:ext uri="{FF2B5EF4-FFF2-40B4-BE49-F238E27FC236}">
                <a16:creationId xmlns:a16="http://schemas.microsoft.com/office/drawing/2014/main" xmlns="" id="{1F009DDD-96F6-48A9-9C2C-87A1D06249F5}"/>
              </a:ext>
            </a:extLst>
          </p:cNvPr>
          <p:cNvSpPr txBox="1"/>
          <p:nvPr/>
        </p:nvSpPr>
        <p:spPr>
          <a:xfrm>
            <a:off x="-1" y="6156012"/>
            <a:ext cx="3849330"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en-US" dirty="0"/>
              <a:t>Industrial Revolution ( 1820 - 1840 )</a:t>
            </a:r>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85944"/>
            <a:ext cx="12158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Industrial Revolution</a:t>
            </a:r>
            <a:endParaRPr lang="pl-PL" dirty="0"/>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47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9" name="Picture 2" descr="C:\Users\OEM\Desktop\DYDAKTYKA\20_21\AiU\General Building Construction\sem 4\zdj na wykłady\the-flatiron-building-03.jpg"/>
          <p:cNvPicPr>
            <a:picLocks noChangeAspect="1" noChangeArrowheads="1"/>
          </p:cNvPicPr>
          <p:nvPr/>
        </p:nvPicPr>
        <p:blipFill rotWithShape="1">
          <a:blip r:embed="rId3">
            <a:extLst>
              <a:ext uri="{28A0092B-C50C-407E-A947-70E740481C1C}">
                <a14:useLocalDpi xmlns:a14="http://schemas.microsoft.com/office/drawing/2010/main" val="0"/>
              </a:ext>
            </a:extLst>
          </a:blip>
          <a:srcRect t="7109" b="8629"/>
          <a:stretch/>
        </p:blipFill>
        <p:spPr bwMode="auto">
          <a:xfrm>
            <a:off x="911424" y="260648"/>
            <a:ext cx="10369152" cy="5825145"/>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1" name="Prostokąt 10"/>
          <p:cNvSpPr/>
          <p:nvPr/>
        </p:nvSpPr>
        <p:spPr>
          <a:xfrm>
            <a:off x="0" y="6163361"/>
            <a:ext cx="12192000" cy="246221"/>
          </a:xfrm>
          <a:prstGeom prst="rect">
            <a:avLst/>
          </a:prstGeom>
        </p:spPr>
        <p:txBody>
          <a:bodyPr wrap="square">
            <a:spAutoFit/>
          </a:bodyPr>
          <a:lstStyle/>
          <a:p>
            <a:pPr algn="r"/>
            <a:r>
              <a:rPr lang="pl-PL" sz="1000" dirty="0" smtClean="0"/>
              <a:t>Source: https://www.skyscrapercity.com</a:t>
            </a:r>
            <a:endParaRPr lang="pl-PL" sz="1000" dirty="0"/>
          </a:p>
        </p:txBody>
      </p:sp>
      <p:sp>
        <p:nvSpPr>
          <p:cNvPr id="12" name="pole tekstowe 11">
            <a:extLst>
              <a:ext uri="{FF2B5EF4-FFF2-40B4-BE49-F238E27FC236}">
                <a16:creationId xmlns:a16="http://schemas.microsoft.com/office/drawing/2014/main" xmlns="" id="{1F009DDD-96F6-48A9-9C2C-87A1D06249F5}"/>
              </a:ext>
            </a:extLst>
          </p:cNvPr>
          <p:cNvSpPr txBox="1"/>
          <p:nvPr/>
        </p:nvSpPr>
        <p:spPr>
          <a:xfrm>
            <a:off x="-2" y="6156012"/>
            <a:ext cx="9260116"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a:t>M</a:t>
            </a:r>
            <a:r>
              <a:rPr lang="en-US" dirty="0" err="1"/>
              <a:t>anhattan</a:t>
            </a:r>
            <a:r>
              <a:rPr lang="en-US" dirty="0"/>
              <a:t>, </a:t>
            </a:r>
            <a:r>
              <a:rPr lang="pl-PL" dirty="0"/>
              <a:t>N</a:t>
            </a:r>
            <a:r>
              <a:rPr lang="en-US" dirty="0" err="1"/>
              <a:t>ew</a:t>
            </a:r>
            <a:r>
              <a:rPr lang="en-US" dirty="0"/>
              <a:t> </a:t>
            </a:r>
            <a:r>
              <a:rPr lang="pl-PL" dirty="0"/>
              <a:t>Y</a:t>
            </a:r>
            <a:r>
              <a:rPr lang="en-US" dirty="0" err="1"/>
              <a:t>ork</a:t>
            </a:r>
            <a:r>
              <a:rPr lang="pl-PL" dirty="0"/>
              <a:t>,</a:t>
            </a:r>
            <a:r>
              <a:rPr lang="en-US" dirty="0"/>
              <a:t> </a:t>
            </a:r>
            <a:r>
              <a:rPr lang="pl-PL" dirty="0"/>
              <a:t>USA</a:t>
            </a:r>
            <a:r>
              <a:rPr lang="en-US" dirty="0"/>
              <a:t>, 22-storey, 86.9 m tall, steel-framed , </a:t>
            </a:r>
            <a:r>
              <a:rPr lang="pl-PL" dirty="0"/>
              <a:t>D</a:t>
            </a:r>
            <a:r>
              <a:rPr lang="en-US" dirty="0" err="1"/>
              <a:t>aniel</a:t>
            </a:r>
            <a:r>
              <a:rPr lang="en-US" dirty="0"/>
              <a:t> </a:t>
            </a:r>
            <a:r>
              <a:rPr lang="pl-PL" dirty="0"/>
              <a:t>H</a:t>
            </a:r>
            <a:r>
              <a:rPr lang="en-US" dirty="0"/>
              <a:t>. </a:t>
            </a:r>
            <a:r>
              <a:rPr lang="pl-PL" dirty="0"/>
              <a:t>B</a:t>
            </a:r>
            <a:r>
              <a:rPr lang="en-US" dirty="0" err="1"/>
              <a:t>urnham</a:t>
            </a:r>
            <a:r>
              <a:rPr lang="en-US" dirty="0"/>
              <a:t>, 1902</a:t>
            </a:r>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85944"/>
            <a:ext cx="12158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Industrial Revolution</a:t>
            </a:r>
            <a:endParaRPr lang="pl-PL" dirty="0"/>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970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4" name="Prostokąt 13"/>
          <p:cNvSpPr/>
          <p:nvPr/>
        </p:nvSpPr>
        <p:spPr>
          <a:xfrm>
            <a:off x="9518" y="6163361"/>
            <a:ext cx="12207161" cy="27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0" y="0"/>
            <a:ext cx="12192000" cy="476672"/>
          </a:xfrm>
          <a:prstGeom prst="rect">
            <a:avLst/>
          </a:prstGeom>
          <a:solidFill>
            <a:srgbClr val="CD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Picture 2" descr="C:\Users\OEM\Desktop\DYDAKTYKA\20_21\AiU\General Building Construction\sem 4\zdj na wykłady\5e822cda8a8a0_p.jpg"/>
          <p:cNvPicPr>
            <a:picLocks noChangeAspect="1" noChangeArrowheads="1"/>
          </p:cNvPicPr>
          <p:nvPr/>
        </p:nvPicPr>
        <p:blipFill rotWithShape="1">
          <a:blip r:embed="rId3">
            <a:extLst>
              <a:ext uri="{28A0092B-C50C-407E-A947-70E740481C1C}">
                <a14:useLocalDpi xmlns:a14="http://schemas.microsoft.com/office/drawing/2010/main" val="0"/>
              </a:ext>
            </a:extLst>
          </a:blip>
          <a:srcRect t="11248" r="2414" b="20546"/>
          <a:stretch/>
        </p:blipFill>
        <p:spPr bwMode="auto">
          <a:xfrm>
            <a:off x="0" y="476672"/>
            <a:ext cx="12204000" cy="5686689"/>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0" y="6163361"/>
            <a:ext cx="12192000" cy="2408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1" name="Prostokąt 10"/>
          <p:cNvSpPr/>
          <p:nvPr/>
        </p:nvSpPr>
        <p:spPr>
          <a:xfrm>
            <a:off x="0" y="6165304"/>
            <a:ext cx="12192000" cy="246221"/>
          </a:xfrm>
          <a:prstGeom prst="rect">
            <a:avLst/>
          </a:prstGeom>
        </p:spPr>
        <p:txBody>
          <a:bodyPr wrap="square">
            <a:spAutoFit/>
          </a:bodyPr>
          <a:lstStyle/>
          <a:p>
            <a:pPr algn="r"/>
            <a:r>
              <a:rPr lang="pl-PL" sz="1000" dirty="0" smtClean="0"/>
              <a:t>Source: https</a:t>
            </a:r>
            <a:r>
              <a:rPr lang="pl-PL" sz="1000" dirty="0"/>
              <a:t>://</a:t>
            </a:r>
            <a:r>
              <a:rPr lang="pl-PL" sz="1000" dirty="0" smtClean="0"/>
              <a:t>expressbydgoski.pl</a:t>
            </a:r>
            <a:endParaRPr lang="pl-PL" sz="1000" dirty="0"/>
          </a:p>
        </p:txBody>
      </p:sp>
      <p:sp>
        <p:nvSpPr>
          <p:cNvPr id="12" name="pole tekstowe 11">
            <a:extLst>
              <a:ext uri="{FF2B5EF4-FFF2-40B4-BE49-F238E27FC236}">
                <a16:creationId xmlns:a16="http://schemas.microsoft.com/office/drawing/2014/main" xmlns="" id="{1F009DDD-96F6-48A9-9C2C-87A1D06249F5}"/>
              </a:ext>
            </a:extLst>
          </p:cNvPr>
          <p:cNvSpPr txBox="1"/>
          <p:nvPr/>
        </p:nvSpPr>
        <p:spPr>
          <a:xfrm>
            <a:off x="-2" y="6156012"/>
            <a:ext cx="9260116" cy="307777"/>
          </a:xfrm>
          <a:prstGeom prst="rect">
            <a:avLst/>
          </a:prstGeom>
          <a:noFill/>
        </p:spPr>
        <p:txBody>
          <a:bodyPr wrap="square">
            <a:spAutoFit/>
          </a:bodyPr>
          <a:lstStyle>
            <a:defPPr marR="0" lvl="0" algn="l" rtl="0">
              <a:lnSpc>
                <a:spcPct val="100000"/>
              </a:lnSpc>
              <a:spcBef>
                <a:spcPts val="0"/>
              </a:spcBef>
              <a:spcAft>
                <a:spcPts val="0"/>
              </a:spcAft>
            </a:defPPr>
            <a:lvl1pPr>
              <a:defRPr i="1">
                <a:solidFill>
                  <a:srgbClr val="5C8A85"/>
                </a:solidFill>
              </a:defRPr>
            </a:lvl1pPr>
          </a:lstStyle>
          <a:p>
            <a:r>
              <a:rPr lang="pl-PL" dirty="0" err="1"/>
              <a:t>Prefabricated</a:t>
            </a:r>
            <a:r>
              <a:rPr lang="pl-PL" dirty="0"/>
              <a:t> </a:t>
            </a:r>
            <a:r>
              <a:rPr lang="pl-PL" dirty="0" err="1"/>
              <a:t>multi</a:t>
            </a:r>
            <a:r>
              <a:rPr lang="pl-PL" dirty="0"/>
              <a:t>-family </a:t>
            </a:r>
            <a:r>
              <a:rPr lang="pl-PL" dirty="0" err="1"/>
              <a:t>housing</a:t>
            </a:r>
            <a:endParaRPr lang="en-US" dirty="0"/>
          </a:p>
        </p:txBody>
      </p:sp>
      <p:sp>
        <p:nvSpPr>
          <p:cNvPr id="13" name="pole tekstowe 12">
            <a:extLst>
              <a:ext uri="{FF2B5EF4-FFF2-40B4-BE49-F238E27FC236}">
                <a16:creationId xmlns="" xmlns:a16="http://schemas.microsoft.com/office/drawing/2014/main" id="{1F009DDD-96F6-48A9-9C2C-87A1D06249F5}"/>
              </a:ext>
            </a:extLst>
          </p:cNvPr>
          <p:cNvSpPr txBox="1"/>
          <p:nvPr/>
        </p:nvSpPr>
        <p:spPr>
          <a:xfrm>
            <a:off x="9512" y="85944"/>
            <a:ext cx="12158487" cy="307777"/>
          </a:xfrm>
          <a:prstGeom prst="rect">
            <a:avLst/>
          </a:prstGeom>
          <a:noFill/>
        </p:spPr>
        <p:txBody>
          <a:bodyPr wrap="square">
            <a:spAutoFit/>
          </a:bodyPr>
          <a:lstStyle>
            <a:defPPr marR="0" lvl="0" algn="l" rtl="0">
              <a:lnSpc>
                <a:spcPct val="100000"/>
              </a:lnSpc>
              <a:spcBef>
                <a:spcPts val="0"/>
              </a:spcBef>
              <a:spcAft>
                <a:spcPts val="0"/>
              </a:spcAft>
            </a:defPPr>
            <a:lvl1pPr>
              <a:defRPr b="1" i="1">
                <a:solidFill>
                  <a:srgbClr val="507672"/>
                </a:solidFill>
              </a:defRPr>
            </a:lvl1pPr>
          </a:lstStyle>
          <a:p>
            <a:r>
              <a:rPr lang="pl-PL" dirty="0"/>
              <a:t>2. HISTORY OF WOODEN CONSTRUCTION: </a:t>
            </a:r>
            <a:r>
              <a:rPr lang="en-US" dirty="0"/>
              <a:t>Mass construction</a:t>
            </a:r>
          </a:p>
        </p:txBody>
      </p:sp>
      <p:pic>
        <p:nvPicPr>
          <p:cNvPr id="15" name="Picture 2" descr="C:\Users\OEM\Desktop\HIBI Wiedeń warsztaty\MasterLayout_HiBiWood2 stop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 y="6453336"/>
            <a:ext cx="12201519" cy="4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71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12898</TotalTime>
  <Words>3809</Words>
  <Application>Microsoft Office PowerPoint</Application>
  <PresentationFormat>Niestandardowy</PresentationFormat>
  <Paragraphs>341</Paragraphs>
  <Slides>55</Slides>
  <Notes>14</Notes>
  <HiddenSlides>0</HiddenSlides>
  <MMClips>0</MMClips>
  <ScaleCrop>false</ScaleCrop>
  <HeadingPairs>
    <vt:vector size="4" baseType="variant">
      <vt:variant>
        <vt:lpstr>Motyw</vt:lpstr>
      </vt:variant>
      <vt:variant>
        <vt:i4>1</vt:i4>
      </vt:variant>
      <vt:variant>
        <vt:lpstr>Tytuły slajdów</vt:lpstr>
      </vt:variant>
      <vt:variant>
        <vt:i4>55</vt:i4>
      </vt:variant>
    </vt:vector>
  </HeadingPairs>
  <TitlesOfParts>
    <vt:vector size="56" baseType="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Łukasz Wesołowski</dc:creator>
  <cp:lastModifiedBy>OEM</cp:lastModifiedBy>
  <cp:revision>132</cp:revision>
  <dcterms:created xsi:type="dcterms:W3CDTF">2021-05-27T22:53:39Z</dcterms:created>
  <dcterms:modified xsi:type="dcterms:W3CDTF">2021-09-07T08:02:26Z</dcterms:modified>
</cp:coreProperties>
</file>